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 id="2147483745" r:id="rId2"/>
    <p:sldMasterId id="2147483757" r:id="rId3"/>
    <p:sldMasterId id="2147483769" r:id="rId4"/>
  </p:sldMasterIdLst>
  <p:notesMasterIdLst>
    <p:notesMasterId r:id="rId24"/>
  </p:notesMasterIdLst>
  <p:handoutMasterIdLst>
    <p:handoutMasterId r:id="rId25"/>
  </p:handoutMasterIdLst>
  <p:sldIdLst>
    <p:sldId id="536" r:id="rId5"/>
    <p:sldId id="537" r:id="rId6"/>
    <p:sldId id="557" r:id="rId7"/>
    <p:sldId id="539" r:id="rId8"/>
    <p:sldId id="562" r:id="rId9"/>
    <p:sldId id="542" r:id="rId10"/>
    <p:sldId id="580" r:id="rId11"/>
    <p:sldId id="591" r:id="rId12"/>
    <p:sldId id="587" r:id="rId13"/>
    <p:sldId id="543" r:id="rId14"/>
    <p:sldId id="586" r:id="rId15"/>
    <p:sldId id="582" r:id="rId16"/>
    <p:sldId id="589" r:id="rId17"/>
    <p:sldId id="588" r:id="rId18"/>
    <p:sldId id="590" r:id="rId19"/>
    <p:sldId id="583" r:id="rId20"/>
    <p:sldId id="564" r:id="rId21"/>
    <p:sldId id="566" r:id="rId22"/>
    <p:sldId id="584" r:id="rId23"/>
  </p:sldIdLst>
  <p:sldSz cx="9144000" cy="6858000" type="screen4x3"/>
  <p:notesSz cx="6797675" cy="9926638"/>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2A7"/>
    <a:srgbClr val="2101A7"/>
    <a:srgbClr val="E62B25"/>
    <a:srgbClr val="9900FF"/>
    <a:srgbClr val="F18420"/>
    <a:srgbClr val="F26722"/>
    <a:srgbClr val="D8DCE5"/>
    <a:srgbClr val="49556E"/>
    <a:srgbClr val="FFCC99"/>
    <a:srgbClr val="921A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35" autoAdjust="0"/>
    <p:restoredTop sz="97869" autoAdjust="0"/>
  </p:normalViewPr>
  <p:slideViewPr>
    <p:cSldViewPr>
      <p:cViewPr>
        <p:scale>
          <a:sx n="80" d="100"/>
          <a:sy n="80" d="100"/>
        </p:scale>
        <p:origin x="-98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0.18811028365559354"/>
          <c:y val="4.2867183952784396E-2"/>
          <c:w val="0.91196458995257157"/>
          <c:h val="0.56026077830225196"/>
        </c:manualLayout>
      </c:layout>
      <c:bar3DChart>
        <c:barDir val="col"/>
        <c:grouping val="clustered"/>
        <c:varyColors val="0"/>
        <c:ser>
          <c:idx val="1"/>
          <c:order val="0"/>
          <c:tx>
            <c:strRef>
              <c:f>Лист1!$B$1</c:f>
              <c:strCache>
                <c:ptCount val="1"/>
                <c:pt idx="0">
                  <c:v>2015</c:v>
                </c:pt>
              </c:strCache>
            </c:strRef>
          </c:tx>
          <c:invertIfNegative val="0"/>
          <c:dLbls>
            <c:dLbl>
              <c:idx val="0"/>
              <c:layout>
                <c:manualLayout>
                  <c:x val="2.7460569563790765E-2"/>
                  <c:y val="-1.9212012618752956E-2"/>
                </c:manualLayout>
              </c:layout>
              <c:tx>
                <c:rich>
                  <a:bodyPr/>
                  <a:lstStyle/>
                  <a:p>
                    <a:r>
                      <a:rPr lang="ru-RU" dirty="0" smtClean="0"/>
                      <a:t>157</a:t>
                    </a:r>
                    <a:endParaRPr lang="en-US" dirty="0"/>
                  </a:p>
                </c:rich>
              </c:tx>
              <c:showLegendKey val="0"/>
              <c:showVal val="0"/>
              <c:showCatName val="0"/>
              <c:showSerName val="0"/>
              <c:showPercent val="0"/>
              <c:showBubbleSize val="0"/>
            </c:dLbl>
            <c:dLbl>
              <c:idx val="1"/>
              <c:layout>
                <c:manualLayout>
                  <c:x val="2.233169129720855E-2"/>
                  <c:y val="-3.4143138542350647E-2"/>
                </c:manualLayout>
              </c:layout>
              <c:tx>
                <c:rich>
                  <a:bodyPr/>
                  <a:lstStyle/>
                  <a:p>
                    <a:r>
                      <a:rPr lang="en-US" dirty="0" smtClean="0"/>
                      <a:t>4</a:t>
                    </a:r>
                    <a:r>
                      <a:rPr lang="ru-RU" dirty="0" smtClean="0"/>
                      <a:t> </a:t>
                    </a:r>
                    <a:r>
                      <a:rPr lang="en-US" dirty="0" smtClean="0"/>
                      <a:t>337</a:t>
                    </a:r>
                    <a:endParaRPr lang="en-US" dirty="0"/>
                  </a:p>
                </c:rich>
              </c:tx>
              <c:showLegendKey val="0"/>
              <c:showVal val="0"/>
              <c:showCatName val="0"/>
              <c:showSerName val="0"/>
              <c:showPercent val="0"/>
              <c:showBubbleSize val="0"/>
            </c:dLbl>
            <c:dLbl>
              <c:idx val="2"/>
              <c:layout>
                <c:manualLayout>
                  <c:x val="1.4449917898193755E-2"/>
                  <c:y val="-2.8890347997373649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Lit>
              <c:ptCount val="1"/>
              <c:pt idx="0">
                <c:v>Общее количество детей с ОВЗ в г. Дивногорске</c:v>
              </c:pt>
            </c:strLit>
          </c:cat>
          <c:val>
            <c:numRef>
              <c:f>Лист1!$B$2:$B$2</c:f>
              <c:numCache>
                <c:formatCode>General</c:formatCode>
                <c:ptCount val="1"/>
                <c:pt idx="0">
                  <c:v>157</c:v>
                </c:pt>
              </c:numCache>
            </c:numRef>
          </c:val>
        </c:ser>
        <c:ser>
          <c:idx val="2"/>
          <c:order val="1"/>
          <c:tx>
            <c:strRef>
              <c:f>Лист1!$C$1</c:f>
              <c:strCache>
                <c:ptCount val="1"/>
                <c:pt idx="0">
                  <c:v>2016</c:v>
                </c:pt>
              </c:strCache>
            </c:strRef>
          </c:tx>
          <c:invertIfNegative val="0"/>
          <c:cat>
            <c:strLit>
              <c:ptCount val="1"/>
              <c:pt idx="0">
                <c:v>Общее количество детей с ОВЗ в г. Дивногорске</c:v>
              </c:pt>
            </c:strLit>
          </c:cat>
          <c:val>
            <c:numRef>
              <c:f>Лист1!$C$2:$C$2</c:f>
              <c:numCache>
                <c:formatCode>General</c:formatCode>
                <c:ptCount val="1"/>
                <c:pt idx="0">
                  <c:v>203</c:v>
                </c:pt>
              </c:numCache>
            </c:numRef>
          </c:val>
        </c:ser>
        <c:ser>
          <c:idx val="3"/>
          <c:order val="2"/>
          <c:tx>
            <c:strRef>
              <c:f>Лист1!$D$1</c:f>
              <c:strCache>
                <c:ptCount val="1"/>
                <c:pt idx="0">
                  <c:v>2017</c:v>
                </c:pt>
              </c:strCache>
            </c:strRef>
          </c:tx>
          <c:invertIfNegative val="0"/>
          <c:cat>
            <c:strLit>
              <c:ptCount val="1"/>
              <c:pt idx="0">
                <c:v>Общее количество детей с ОВЗ в г. Дивногорске</c:v>
              </c:pt>
            </c:strLit>
          </c:cat>
          <c:val>
            <c:numRef>
              <c:f>Лист1!$D$2:$D$2</c:f>
              <c:numCache>
                <c:formatCode>General</c:formatCode>
                <c:ptCount val="1"/>
                <c:pt idx="0">
                  <c:v>474</c:v>
                </c:pt>
              </c:numCache>
            </c:numRef>
          </c:val>
        </c:ser>
        <c:dLbls>
          <c:showLegendKey val="0"/>
          <c:showVal val="0"/>
          <c:showCatName val="0"/>
          <c:showSerName val="0"/>
          <c:showPercent val="0"/>
          <c:showBubbleSize val="0"/>
        </c:dLbls>
        <c:gapWidth val="150"/>
        <c:shape val="cylinder"/>
        <c:axId val="34784768"/>
        <c:axId val="34581888"/>
        <c:axId val="0"/>
      </c:bar3DChart>
      <c:catAx>
        <c:axId val="34784768"/>
        <c:scaling>
          <c:orientation val="minMax"/>
        </c:scaling>
        <c:delete val="0"/>
        <c:axPos val="b"/>
        <c:numFmt formatCode="General" sourceLinked="1"/>
        <c:majorTickMark val="none"/>
        <c:minorTickMark val="none"/>
        <c:tickLblPos val="nextTo"/>
        <c:crossAx val="34581888"/>
        <c:crosses val="autoZero"/>
        <c:auto val="1"/>
        <c:lblAlgn val="ctr"/>
        <c:lblOffset val="100"/>
        <c:noMultiLvlLbl val="0"/>
      </c:catAx>
      <c:valAx>
        <c:axId val="34581888"/>
        <c:scaling>
          <c:orientation val="minMax"/>
        </c:scaling>
        <c:delete val="0"/>
        <c:axPos val="l"/>
        <c:majorGridlines/>
        <c:numFmt formatCode="General" sourceLinked="1"/>
        <c:majorTickMark val="none"/>
        <c:minorTickMark val="none"/>
        <c:tickLblPos val="nextTo"/>
        <c:crossAx val="34784768"/>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ru-RU"/>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8.8035410047428361E-2"/>
          <c:y val="2.8857466355773187E-2"/>
          <c:w val="0.91196458995257157"/>
          <c:h val="0.56026077830225196"/>
        </c:manualLayout>
      </c:layout>
      <c:bar3DChart>
        <c:barDir val="col"/>
        <c:grouping val="clustered"/>
        <c:varyColors val="0"/>
        <c:ser>
          <c:idx val="0"/>
          <c:order val="0"/>
          <c:tx>
            <c:strRef>
              <c:f>Лист1!$B$1</c:f>
              <c:strCache>
                <c:ptCount val="1"/>
                <c:pt idx="0">
                  <c:v>2015</c:v>
                </c:pt>
              </c:strCache>
            </c:strRef>
          </c:tx>
          <c:spPr>
            <a:solidFill>
              <a:srgbClr val="5077A6"/>
            </a:solidFill>
            <a:ln>
              <a:solidFill>
                <a:schemeClr val="bg1"/>
              </a:solidFill>
            </a:ln>
          </c:spPr>
          <c:invertIfNegative val="0"/>
          <c:dLbls>
            <c:dLbl>
              <c:idx val="0"/>
              <c:layout>
                <c:manualLayout>
                  <c:x val="1.0509031198686384E-2"/>
                  <c:y val="-6.5659881812212773E-2"/>
                </c:manualLayout>
              </c:layout>
              <c:tx>
                <c:rich>
                  <a:bodyPr/>
                  <a:lstStyle/>
                  <a:p>
                    <a:r>
                      <a:rPr lang="en-US" dirty="0" smtClean="0"/>
                      <a:t>5</a:t>
                    </a:r>
                    <a:r>
                      <a:rPr lang="ru-RU" dirty="0" smtClean="0"/>
                      <a:t> </a:t>
                    </a:r>
                    <a:r>
                      <a:rPr lang="en-US" dirty="0" smtClean="0"/>
                      <a:t>931</a:t>
                    </a:r>
                    <a:endParaRPr lang="en-US" dirty="0"/>
                  </a:p>
                </c:rich>
              </c:tx>
              <c:showLegendKey val="0"/>
              <c:showVal val="0"/>
              <c:showCatName val="0"/>
              <c:showSerName val="0"/>
              <c:showPercent val="0"/>
              <c:showBubbleSize val="0"/>
            </c:dLbl>
            <c:dLbl>
              <c:idx val="1"/>
              <c:layout>
                <c:manualLayout>
                  <c:x val="1.1822660098522189E-2"/>
                  <c:y val="-2.8890347997373649E-2"/>
                </c:manualLayout>
              </c:layout>
              <c:tx>
                <c:rich>
                  <a:bodyPr/>
                  <a:lstStyle/>
                  <a:p>
                    <a:r>
                      <a:rPr lang="en-US" dirty="0" smtClean="0"/>
                      <a:t>4</a:t>
                    </a:r>
                    <a:r>
                      <a:rPr lang="ru-RU" dirty="0" smtClean="0"/>
                      <a:t> </a:t>
                    </a:r>
                    <a:r>
                      <a:rPr lang="en-US" dirty="0" smtClean="0"/>
                      <a:t>860</a:t>
                    </a:r>
                    <a:endParaRPr lang="en-US" dirty="0"/>
                  </a:p>
                </c:rich>
              </c:tx>
              <c:showLegendKey val="0"/>
              <c:showVal val="0"/>
              <c:showCatName val="0"/>
              <c:showSerName val="0"/>
              <c:showPercent val="0"/>
              <c:showBubbleSize val="0"/>
            </c:dLbl>
            <c:dLbl>
              <c:idx val="2"/>
              <c:layout>
                <c:manualLayout>
                  <c:x val="1.0509031198686384E-2"/>
                  <c:y val="-3.1516743269862112E-2"/>
                </c:manualLayout>
              </c:layout>
              <c:showLegendKey val="0"/>
              <c:showVal val="1"/>
              <c:showCatName val="0"/>
              <c:showSerName val="0"/>
              <c:showPercent val="0"/>
              <c:showBubbleSize val="0"/>
            </c:dLbl>
            <c:txPr>
              <a:bodyPr/>
              <a:lstStyle/>
              <a:p>
                <a:pPr>
                  <a:defRPr>
                    <a:latin typeface="Arial" panose="020B0604020202020204" pitchFamily="34" charset="0"/>
                    <a:cs typeface="Arial" panose="020B0604020202020204" pitchFamily="34" charset="0"/>
                  </a:defRPr>
                </a:pPr>
                <a:endParaRPr lang="ru-RU"/>
              </a:p>
            </c:txPr>
            <c:showLegendKey val="0"/>
            <c:showVal val="1"/>
            <c:showCatName val="0"/>
            <c:showSerName val="0"/>
            <c:showPercent val="0"/>
            <c:showBubbleSize val="0"/>
            <c:showLeaderLines val="0"/>
          </c:dLbls>
          <c:cat>
            <c:strRef>
              <c:f>Лист1!$A$2</c:f>
              <c:strCache>
                <c:ptCount val="1"/>
                <c:pt idx="0">
                  <c:v>Число детей школьного возраста, обучающихся инклюзивно</c:v>
                </c:pt>
              </c:strCache>
            </c:strRef>
          </c:cat>
          <c:val>
            <c:numRef>
              <c:f>Лист1!$B$2</c:f>
              <c:numCache>
                <c:formatCode>General</c:formatCode>
                <c:ptCount val="1"/>
                <c:pt idx="0">
                  <c:v>5931</c:v>
                </c:pt>
              </c:numCache>
            </c:numRef>
          </c:val>
        </c:ser>
        <c:ser>
          <c:idx val="1"/>
          <c:order val="1"/>
          <c:tx>
            <c:strRef>
              <c:f>Лист1!$C$1</c:f>
              <c:strCache>
                <c:ptCount val="1"/>
                <c:pt idx="0">
                  <c:v>2016</c:v>
                </c:pt>
              </c:strCache>
            </c:strRef>
          </c:tx>
          <c:spPr>
            <a:solidFill>
              <a:srgbClr val="DD8F3A"/>
            </a:solidFill>
            <a:ln>
              <a:solidFill>
                <a:schemeClr val="bg1"/>
              </a:solidFill>
            </a:ln>
          </c:spPr>
          <c:invertIfNegative val="0"/>
          <c:dLbls>
            <c:dLbl>
              <c:idx val="0"/>
              <c:layout>
                <c:manualLayout>
                  <c:x val="1.8390804597701163E-2"/>
                  <c:y val="-3.1516743269862112E-2"/>
                </c:manualLayout>
              </c:layout>
              <c:tx>
                <c:rich>
                  <a:bodyPr/>
                  <a:lstStyle/>
                  <a:p>
                    <a:r>
                      <a:rPr lang="en-US" dirty="0" smtClean="0"/>
                      <a:t>6</a:t>
                    </a:r>
                    <a:r>
                      <a:rPr lang="ru-RU" dirty="0" smtClean="0"/>
                      <a:t> </a:t>
                    </a:r>
                    <a:r>
                      <a:rPr lang="en-US" dirty="0" smtClean="0"/>
                      <a:t>544</a:t>
                    </a:r>
                    <a:endParaRPr lang="en-US" dirty="0"/>
                  </a:p>
                </c:rich>
              </c:tx>
              <c:showLegendKey val="0"/>
              <c:showVal val="0"/>
              <c:showCatName val="0"/>
              <c:showSerName val="0"/>
              <c:showPercent val="0"/>
              <c:showBubbleSize val="0"/>
            </c:dLbl>
            <c:dLbl>
              <c:idx val="1"/>
              <c:layout>
                <c:manualLayout>
                  <c:x val="2.233169129720855E-2"/>
                  <c:y val="-3.414313854235064E-2"/>
                </c:manualLayout>
              </c:layout>
              <c:tx>
                <c:rich>
                  <a:bodyPr/>
                  <a:lstStyle/>
                  <a:p>
                    <a:r>
                      <a:rPr lang="en-US" dirty="0" smtClean="0"/>
                      <a:t>4</a:t>
                    </a:r>
                    <a:r>
                      <a:rPr lang="ru-RU" dirty="0" smtClean="0"/>
                      <a:t> </a:t>
                    </a:r>
                    <a:r>
                      <a:rPr lang="en-US" dirty="0" smtClean="0"/>
                      <a:t>337</a:t>
                    </a:r>
                    <a:endParaRPr lang="en-US" dirty="0"/>
                  </a:p>
                </c:rich>
              </c:tx>
              <c:showLegendKey val="0"/>
              <c:showVal val="0"/>
              <c:showCatName val="0"/>
              <c:showSerName val="0"/>
              <c:showPercent val="0"/>
              <c:showBubbleSize val="0"/>
            </c:dLbl>
            <c:dLbl>
              <c:idx val="2"/>
              <c:layout>
                <c:manualLayout>
                  <c:x val="1.4449917898193753E-2"/>
                  <c:y val="-2.8890347997373649E-2"/>
                </c:manualLayout>
              </c:layout>
              <c:showLegendKey val="0"/>
              <c:showVal val="1"/>
              <c:showCatName val="0"/>
              <c:showSerName val="0"/>
              <c:showPercent val="0"/>
              <c:showBubbleSize val="0"/>
            </c:dLbl>
            <c:txPr>
              <a:bodyPr/>
              <a:lstStyle/>
              <a:p>
                <a:pPr>
                  <a:defRPr>
                    <a:latin typeface="Arial" panose="020B0604020202020204" pitchFamily="34" charset="0"/>
                    <a:cs typeface="Arial" panose="020B0604020202020204" pitchFamily="34" charset="0"/>
                  </a:defRPr>
                </a:pPr>
                <a:endParaRPr lang="ru-RU"/>
              </a:p>
            </c:txPr>
            <c:showLegendKey val="0"/>
            <c:showVal val="1"/>
            <c:showCatName val="0"/>
            <c:showSerName val="0"/>
            <c:showPercent val="0"/>
            <c:showBubbleSize val="0"/>
            <c:showLeaderLines val="0"/>
          </c:dLbls>
          <c:cat>
            <c:strRef>
              <c:f>Лист1!$A$2</c:f>
              <c:strCache>
                <c:ptCount val="1"/>
                <c:pt idx="0">
                  <c:v>Число детей школьного возраста, обучающихся инклюзивно</c:v>
                </c:pt>
              </c:strCache>
            </c:strRef>
          </c:cat>
          <c:val>
            <c:numRef>
              <c:f>Лист1!$C$2</c:f>
              <c:numCache>
                <c:formatCode>General</c:formatCode>
                <c:ptCount val="1"/>
                <c:pt idx="0">
                  <c:v>6544</c:v>
                </c:pt>
              </c:numCache>
            </c:numRef>
          </c:val>
        </c:ser>
        <c:dLbls>
          <c:showLegendKey val="0"/>
          <c:showVal val="0"/>
          <c:showCatName val="0"/>
          <c:showSerName val="0"/>
          <c:showPercent val="0"/>
          <c:showBubbleSize val="0"/>
        </c:dLbls>
        <c:gapWidth val="150"/>
        <c:shape val="cylinder"/>
        <c:axId val="34604928"/>
        <c:axId val="34606464"/>
        <c:axId val="0"/>
      </c:bar3DChart>
      <c:catAx>
        <c:axId val="34604928"/>
        <c:scaling>
          <c:orientation val="minMax"/>
        </c:scaling>
        <c:delete val="0"/>
        <c:axPos val="b"/>
        <c:numFmt formatCode="General" sourceLinked="1"/>
        <c:majorTickMark val="none"/>
        <c:minorTickMark val="none"/>
        <c:tickLblPos val="nextTo"/>
        <c:crossAx val="34606464"/>
        <c:crosses val="autoZero"/>
        <c:auto val="1"/>
        <c:lblAlgn val="ctr"/>
        <c:lblOffset val="100"/>
        <c:noMultiLvlLbl val="0"/>
      </c:catAx>
      <c:valAx>
        <c:axId val="34606464"/>
        <c:scaling>
          <c:orientation val="minMax"/>
        </c:scaling>
        <c:delete val="0"/>
        <c:axPos val="l"/>
        <c:majorGridlines/>
        <c:numFmt formatCode="General" sourceLinked="1"/>
        <c:majorTickMark val="none"/>
        <c:minorTickMark val="none"/>
        <c:tickLblPos val="nextTo"/>
        <c:crossAx val="34604928"/>
        <c:crosses val="autoZero"/>
        <c:crossBetween val="between"/>
      </c:valAx>
      <c:dTable>
        <c:showHorzBorder val="1"/>
        <c:showVertBorder val="1"/>
        <c:showOutline val="1"/>
        <c:showKeys val="1"/>
        <c:txPr>
          <a:bodyPr/>
          <a:lstStyle/>
          <a:p>
            <a:pPr rtl="0">
              <a:defRPr sz="1300">
                <a:latin typeface="Arial" panose="020B0604020202020204" pitchFamily="34" charset="0"/>
                <a:cs typeface="Arial" panose="020B0604020202020204" pitchFamily="34" charset="0"/>
              </a:defRPr>
            </a:pPr>
            <a:endParaRPr lang="ru-RU"/>
          </a:p>
        </c:txPr>
      </c:dTable>
      <c:spPr>
        <a:noFill/>
        <a:ln w="25397">
          <a:noFill/>
        </a:ln>
      </c:spPr>
    </c:plotArea>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Arial Black" panose="020B0A04020102020204" pitchFamily="34" charset="0"/>
              </a:defRPr>
            </a:pPr>
            <a:r>
              <a:rPr lang="ru-RU" dirty="0" smtClean="0"/>
              <a:t>ШКОЛЫ</a:t>
            </a:r>
            <a:endParaRPr lang="ru-RU" dirty="0"/>
          </a:p>
        </c:rich>
      </c:tx>
      <c:layout/>
      <c:overlay val="0"/>
    </c:title>
    <c:autoTitleDeleted val="0"/>
    <c:view3D>
      <c:rotX val="75"/>
      <c:rotY val="0"/>
      <c:rAngAx val="0"/>
      <c:perspective val="30"/>
    </c:view3D>
    <c:floor>
      <c:thickness val="0"/>
    </c:floor>
    <c:sideWall>
      <c:thickness val="0"/>
    </c:sideWall>
    <c:backWall>
      <c:thickness val="0"/>
    </c:backWall>
    <c:plotArea>
      <c:layout>
        <c:manualLayout>
          <c:layoutTarget val="inner"/>
          <c:xMode val="edge"/>
          <c:yMode val="edge"/>
          <c:x val="0"/>
          <c:y val="0.11480890207046238"/>
          <c:w val="1"/>
          <c:h val="0.6957085283599731"/>
        </c:manualLayout>
      </c:layout>
      <c:pie3DChart>
        <c:varyColors val="1"/>
        <c:dLbls>
          <c:showLegendKey val="0"/>
          <c:showVal val="0"/>
          <c:showCatName val="0"/>
          <c:showSerName val="0"/>
          <c:showPercent val="0"/>
          <c:showBubbleSize val="0"/>
          <c:showLeaderLines val="1"/>
        </c:dLbls>
      </c:pie3DChart>
    </c:plotArea>
    <c:legend>
      <c:legendPos val="b"/>
      <c:layout>
        <c:manualLayout>
          <c:xMode val="edge"/>
          <c:yMode val="edge"/>
          <c:x val="0"/>
          <c:y val="0.71141934310036392"/>
          <c:w val="0.39906732949343332"/>
          <c:h val="0.23041099298145623"/>
        </c:manualLayout>
      </c:layout>
      <c:overlay val="0"/>
      <c:txPr>
        <a:bodyPr/>
        <a:lstStyle/>
        <a:p>
          <a:pPr>
            <a:defRPr sz="1400" b="1">
              <a:latin typeface="Arial Black" panose="020B0A04020102020204" pitchFamily="34" charset="0"/>
            </a:defRPr>
          </a:pPr>
          <a:endParaRPr lang="ru-RU"/>
        </a:p>
      </c:txPr>
    </c:legend>
    <c:plotVisOnly val="1"/>
    <c:dispBlanksAs val="zero"/>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Arial Black" panose="020B0A04020102020204" pitchFamily="34" charset="0"/>
              </a:defRPr>
            </a:pPr>
            <a:r>
              <a:rPr lang="ru-RU" dirty="0" smtClean="0"/>
              <a:t>школы</a:t>
            </a:r>
            <a:endParaRPr lang="ru-RU" dirty="0"/>
          </a:p>
        </c:rich>
      </c:tx>
      <c:layout>
        <c:manualLayout>
          <c:xMode val="edge"/>
          <c:yMode val="edge"/>
          <c:x val="0.35150397232551511"/>
          <c:y val="2.9808894473384025E-2"/>
        </c:manualLayout>
      </c:layout>
      <c:overlay val="0"/>
    </c:title>
    <c:autoTitleDeleted val="0"/>
    <c:plotArea>
      <c:layout>
        <c:manualLayout>
          <c:layoutTarget val="inner"/>
          <c:xMode val="edge"/>
          <c:yMode val="edge"/>
          <c:x val="0.11104733218942749"/>
          <c:y val="0.12660897615444919"/>
          <c:w val="0.75973220053738899"/>
          <c:h val="0.57782449054956353"/>
        </c:manualLayout>
      </c:layout>
      <c:pieChart>
        <c:varyColors val="1"/>
        <c:ser>
          <c:idx val="0"/>
          <c:order val="0"/>
          <c:tx>
            <c:strRef>
              <c:f>Лист1!$B$1</c:f>
              <c:strCache>
                <c:ptCount val="1"/>
                <c:pt idx="0">
                  <c:v>школы</c:v>
                </c:pt>
              </c:strCache>
            </c:strRef>
          </c:tx>
          <c:dPt>
            <c:idx val="0"/>
            <c:bubble3D val="0"/>
            <c:spPr>
              <a:solidFill>
                <a:srgbClr val="00B050"/>
              </a:solidFill>
            </c:spPr>
          </c:dPt>
          <c:dPt>
            <c:idx val="1"/>
            <c:bubble3D val="0"/>
            <c:spPr>
              <a:solidFill>
                <a:srgbClr val="00B0F0"/>
              </a:solidFill>
            </c:spPr>
          </c:dPt>
          <c:dPt>
            <c:idx val="2"/>
            <c:bubble3D val="0"/>
            <c:spPr>
              <a:solidFill>
                <a:srgbClr val="2101A7">
                  <a:alpha val="61000"/>
                </a:srgbClr>
              </a:solidFill>
            </c:spPr>
          </c:dPt>
          <c:dPt>
            <c:idx val="4"/>
            <c:bubble3D val="0"/>
            <c:explosion val="15"/>
            <c:spPr>
              <a:solidFill>
                <a:srgbClr val="FF0000"/>
              </a:solidFill>
            </c:spPr>
          </c:dPt>
          <c:dLbls>
            <c:dLbl>
              <c:idx val="0"/>
              <c:layout>
                <c:manualLayout>
                  <c:x val="-1.1658169668390757E-2"/>
                  <c:y val="0.12832928694197376"/>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Лист1!$A$2:$A$10</c:f>
              <c:strCache>
                <c:ptCount val="9"/>
                <c:pt idx="0">
                  <c:v>слабослышащие </c:v>
                </c:pt>
                <c:pt idx="1">
                  <c:v>слабовидящие дети</c:v>
                </c:pt>
                <c:pt idx="2">
                  <c:v>ТНР</c:v>
                </c:pt>
                <c:pt idx="3">
                  <c:v>ОДА</c:v>
                </c:pt>
                <c:pt idx="4">
                  <c:v>ЗПР</c:v>
                </c:pt>
                <c:pt idx="5">
                  <c:v>легкая степень УО</c:v>
                </c:pt>
                <c:pt idx="6">
                  <c:v>тяжелая степень УО</c:v>
                </c:pt>
                <c:pt idx="7">
                  <c:v>дети РАС</c:v>
                </c:pt>
                <c:pt idx="8">
                  <c:v> с иными</c:v>
                </c:pt>
              </c:strCache>
            </c:strRef>
          </c:cat>
          <c:val>
            <c:numRef>
              <c:f>Лист1!$B$2:$B$10</c:f>
              <c:numCache>
                <c:formatCode>General</c:formatCode>
                <c:ptCount val="9"/>
                <c:pt idx="0">
                  <c:v>3</c:v>
                </c:pt>
                <c:pt idx="1">
                  <c:v>9</c:v>
                </c:pt>
                <c:pt idx="2">
                  <c:v>33</c:v>
                </c:pt>
                <c:pt idx="3">
                  <c:v>12</c:v>
                </c:pt>
                <c:pt idx="4">
                  <c:v>46</c:v>
                </c:pt>
                <c:pt idx="5">
                  <c:v>12</c:v>
                </c:pt>
                <c:pt idx="6">
                  <c:v>1</c:v>
                </c:pt>
                <c:pt idx="7">
                  <c:v>7</c:v>
                </c:pt>
                <c:pt idx="8">
                  <c:v>27</c:v>
                </c:pt>
              </c:numCache>
            </c:numRef>
          </c:val>
        </c:ser>
        <c:dLbls>
          <c:showLegendKey val="0"/>
          <c:showVal val="0"/>
          <c:showCatName val="0"/>
          <c:showSerName val="0"/>
          <c:showPercent val="0"/>
          <c:showBubbleSize val="0"/>
          <c:showLeaderLines val="1"/>
        </c:dLbls>
        <c:firstSliceAng val="0"/>
      </c:pieChart>
    </c:plotArea>
    <c:plotVisOnly val="1"/>
    <c:dispBlanksAs val="zero"/>
    <c:showDLblsOverMax val="0"/>
  </c:chart>
  <c:spPr>
    <a:effectLst>
      <a:glow>
        <a:schemeClr val="accent1"/>
      </a:glow>
    </a:effectLst>
  </c:spPr>
  <c:txPr>
    <a:bodyPr/>
    <a:lstStyle/>
    <a:p>
      <a:pPr>
        <a:defRPr sz="18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Arial Black" panose="020B0A04020102020204" pitchFamily="34" charset="0"/>
              </a:defRPr>
            </a:pPr>
            <a:r>
              <a:rPr lang="ru-RU" dirty="0" smtClean="0"/>
              <a:t>детские сады</a:t>
            </a:r>
            <a:endParaRPr lang="ru-RU" dirty="0"/>
          </a:p>
        </c:rich>
      </c:tx>
      <c:layout/>
      <c:overlay val="0"/>
    </c:title>
    <c:autoTitleDeleted val="0"/>
    <c:plotArea>
      <c:layout>
        <c:manualLayout>
          <c:layoutTarget val="inner"/>
          <c:xMode val="edge"/>
          <c:yMode val="edge"/>
          <c:x val="0.30837394148315778"/>
          <c:y val="0.10202851857040042"/>
          <c:w val="0.83726352473713128"/>
          <c:h val="0.58324115355942763"/>
        </c:manualLayout>
      </c:layout>
      <c:pieChart>
        <c:varyColors val="1"/>
        <c:ser>
          <c:idx val="0"/>
          <c:order val="0"/>
          <c:tx>
            <c:strRef>
              <c:f>Лист1!$B$1</c:f>
              <c:strCache>
                <c:ptCount val="1"/>
                <c:pt idx="0">
                  <c:v>детские сады</c:v>
                </c:pt>
              </c:strCache>
            </c:strRef>
          </c:tx>
          <c:dPt>
            <c:idx val="0"/>
            <c:bubble3D val="0"/>
            <c:spPr>
              <a:solidFill>
                <a:srgbClr val="00B050"/>
              </a:solidFill>
            </c:spPr>
          </c:dPt>
          <c:dPt>
            <c:idx val="1"/>
            <c:bubble3D val="0"/>
            <c:explosion val="19"/>
            <c:spPr>
              <a:solidFill>
                <a:srgbClr val="00B0F0"/>
              </a:solidFill>
            </c:spPr>
          </c:dPt>
          <c:dPt>
            <c:idx val="2"/>
            <c:bubble3D val="0"/>
            <c:spPr>
              <a:solidFill>
                <a:srgbClr val="2101A7">
                  <a:alpha val="61000"/>
                </a:srgbClr>
              </a:solidFill>
            </c:spPr>
          </c:dPt>
          <c:dPt>
            <c:idx val="3"/>
            <c:bubble3D val="0"/>
            <c:spPr>
              <a:solidFill>
                <a:srgbClr val="FFC000"/>
              </a:solidFill>
            </c:spPr>
          </c:dPt>
          <c:dPt>
            <c:idx val="4"/>
            <c:bubble3D val="0"/>
            <c:spPr>
              <a:solidFill>
                <a:srgbClr val="FF0000"/>
              </a:solidFill>
            </c:spPr>
          </c:dPt>
          <c:dLbls>
            <c:dLbl>
              <c:idx val="2"/>
              <c:layout>
                <c:manualLayout>
                  <c:x val="0.13890498477501911"/>
                  <c:y val="-0.18267817263460256"/>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Лист1!$A$2:$A$10</c:f>
              <c:strCache>
                <c:ptCount val="9"/>
                <c:pt idx="0">
                  <c:v>слабослышащие </c:v>
                </c:pt>
                <c:pt idx="1">
                  <c:v>слабовидящие дети</c:v>
                </c:pt>
                <c:pt idx="2">
                  <c:v>ТНР</c:v>
                </c:pt>
                <c:pt idx="3">
                  <c:v>ОДА</c:v>
                </c:pt>
                <c:pt idx="4">
                  <c:v>ЗПР</c:v>
                </c:pt>
                <c:pt idx="5">
                  <c:v>легкая степень УО</c:v>
                </c:pt>
                <c:pt idx="6">
                  <c:v>тяжелая степень УО</c:v>
                </c:pt>
                <c:pt idx="7">
                  <c:v>дети РАС</c:v>
                </c:pt>
                <c:pt idx="8">
                  <c:v> с иными</c:v>
                </c:pt>
              </c:strCache>
            </c:strRef>
          </c:cat>
          <c:val>
            <c:numRef>
              <c:f>Лист1!$B$2:$B$10</c:f>
              <c:numCache>
                <c:formatCode>General</c:formatCode>
                <c:ptCount val="9"/>
                <c:pt idx="0">
                  <c:v>2</c:v>
                </c:pt>
                <c:pt idx="1">
                  <c:v>32</c:v>
                </c:pt>
                <c:pt idx="2">
                  <c:v>31</c:v>
                </c:pt>
                <c:pt idx="3">
                  <c:v>4</c:v>
                </c:pt>
                <c:pt idx="4">
                  <c:v>0</c:v>
                </c:pt>
                <c:pt idx="5">
                  <c:v>1</c:v>
                </c:pt>
                <c:pt idx="6">
                  <c:v>1</c:v>
                </c:pt>
                <c:pt idx="7">
                  <c:v>7</c:v>
                </c:pt>
                <c:pt idx="8">
                  <c:v>5</c:v>
                </c:pt>
              </c:numCache>
            </c:numRef>
          </c:val>
        </c:ser>
        <c:dLbls>
          <c:showLegendKey val="0"/>
          <c:showVal val="0"/>
          <c:showCatName val="0"/>
          <c:showSerName val="0"/>
          <c:showPercent val="0"/>
          <c:showBubbleSize val="0"/>
          <c:showLeaderLines val="1"/>
        </c:dLbls>
        <c:firstSliceAng val="0"/>
      </c:pieChart>
    </c:plotArea>
    <c:legend>
      <c:legendPos val="b"/>
      <c:layout>
        <c:manualLayout>
          <c:xMode val="edge"/>
          <c:yMode val="edge"/>
          <c:x val="0"/>
          <c:y val="0.62662944857978775"/>
          <c:w val="0.50401472950445991"/>
          <c:h val="0.37337055142021264"/>
        </c:manualLayout>
      </c:layout>
      <c:overlay val="0"/>
      <c:txPr>
        <a:bodyPr/>
        <a:lstStyle/>
        <a:p>
          <a:pPr>
            <a:defRPr sz="1400" b="1">
              <a:latin typeface="Arial Black" panose="020B0A04020102020204" pitchFamily="34" charset="0"/>
            </a:defRPr>
          </a:pPr>
          <a:endParaRPr lang="ru-RU"/>
        </a:p>
      </c:txPr>
    </c:legend>
    <c:plotVisOnly val="1"/>
    <c:dispBlanksAs val="zero"/>
    <c:showDLblsOverMax val="0"/>
  </c:chart>
  <c:txPr>
    <a:bodyPr/>
    <a:lstStyle/>
    <a:p>
      <a:pPr>
        <a:defRPr sz="1800"/>
      </a:pPr>
      <a:endParaRPr lang="ru-RU"/>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0.49295</cdr:x>
      <cdr:y>0.13677</cdr:y>
    </cdr:from>
    <cdr:to>
      <cdr:x>0.6104</cdr:x>
      <cdr:y>0.32363</cdr:y>
    </cdr:to>
    <cdr:sp macro="" textlink="">
      <cdr:nvSpPr>
        <cdr:cNvPr id="2" name="TextBox 1"/>
        <cdr:cNvSpPr txBox="1"/>
      </cdr:nvSpPr>
      <cdr:spPr>
        <a:xfrm xmlns:a="http://schemas.openxmlformats.org/drawingml/2006/main">
          <a:off x="3837632" y="66928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0.53869</cdr:x>
      <cdr:y>0.13953</cdr:y>
    </cdr:from>
    <cdr:to>
      <cdr:x>0.64919</cdr:x>
      <cdr:y>0.23256</cdr:y>
    </cdr:to>
    <cdr:sp macro="" textlink="">
      <cdr:nvSpPr>
        <cdr:cNvPr id="3" name="TextBox 2"/>
        <cdr:cNvSpPr txBox="1"/>
      </cdr:nvSpPr>
      <cdr:spPr>
        <a:xfrm xmlns:a="http://schemas.openxmlformats.org/drawingml/2006/main">
          <a:off x="2592288" y="432048"/>
          <a:ext cx="531749" cy="28805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470" dirty="0" smtClean="0">
              <a:latin typeface="Arial" pitchFamily="34" charset="0"/>
              <a:cs typeface="Arial" pitchFamily="34" charset="0"/>
            </a:rPr>
            <a:t>203</a:t>
          </a:r>
          <a:endParaRPr lang="ru-RU" sz="1470" dirty="0">
            <a:latin typeface="Arial" pitchFamily="34" charset="0"/>
            <a:cs typeface="Arial" pitchFamily="34" charset="0"/>
          </a:endParaRPr>
        </a:p>
      </cdr:txBody>
    </cdr:sp>
  </cdr:relSizeAnchor>
  <cdr:relSizeAnchor xmlns:cdr="http://schemas.openxmlformats.org/drawingml/2006/chartDrawing">
    <cdr:from>
      <cdr:x>0.67336</cdr:x>
      <cdr:y>0</cdr:y>
    </cdr:from>
    <cdr:to>
      <cdr:x>0.79082</cdr:x>
      <cdr:y>0.09302</cdr:y>
    </cdr:to>
    <cdr:sp macro="" textlink="">
      <cdr:nvSpPr>
        <cdr:cNvPr id="4" name="TextBox 3"/>
        <cdr:cNvSpPr txBox="1"/>
      </cdr:nvSpPr>
      <cdr:spPr>
        <a:xfrm xmlns:a="http://schemas.openxmlformats.org/drawingml/2006/main">
          <a:off x="3240360" y="0"/>
          <a:ext cx="565242" cy="28802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470" dirty="0" smtClean="0">
              <a:latin typeface="Arial" pitchFamily="34" charset="0"/>
              <a:cs typeface="Arial" pitchFamily="34" charset="0"/>
            </a:rPr>
            <a:t>474</a:t>
          </a:r>
          <a:endParaRPr lang="ru-RU" sz="1470" dirty="0">
            <a:latin typeface="Arial" pitchFamily="34" charset="0"/>
            <a:cs typeface="Arial"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49689" y="1"/>
            <a:ext cx="2946400" cy="496889"/>
          </a:xfrm>
          <a:prstGeom prst="rect">
            <a:avLst/>
          </a:prstGeom>
        </p:spPr>
        <p:txBody>
          <a:bodyPr vert="horz" lIns="91440" tIns="45720" rIns="91440" bIns="45720" rtlCol="0"/>
          <a:lstStyle>
            <a:lvl1pPr algn="r">
              <a:defRPr sz="1200"/>
            </a:lvl1pPr>
          </a:lstStyle>
          <a:p>
            <a:fld id="{3C04CC27-B4A8-4900-9681-87232FAC7034}" type="datetimeFigureOut">
              <a:rPr lang="ru-RU" smtClean="0"/>
              <a:t>30.11.2018</a:t>
            </a:fld>
            <a:endParaRPr lang="ru-RU"/>
          </a:p>
        </p:txBody>
      </p:sp>
      <p:sp>
        <p:nvSpPr>
          <p:cNvPr id="4" name="Нижний колонтитул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49689" y="9428164"/>
            <a:ext cx="2946400" cy="496887"/>
          </a:xfrm>
          <a:prstGeom prst="rect">
            <a:avLst/>
          </a:prstGeom>
        </p:spPr>
        <p:txBody>
          <a:bodyPr vert="horz" lIns="91440" tIns="45720" rIns="91440" bIns="45720" rtlCol="0" anchor="b"/>
          <a:lstStyle>
            <a:lvl1pPr algn="r">
              <a:defRPr sz="1200"/>
            </a:lvl1pPr>
          </a:lstStyle>
          <a:p>
            <a:fld id="{18051F8E-5616-46E6-8C27-3622FD0613AC}" type="slidenum">
              <a:rPr lang="ru-RU" smtClean="0"/>
              <a:t>‹#›</a:t>
            </a:fld>
            <a:endParaRPr lang="ru-RU"/>
          </a:p>
        </p:txBody>
      </p:sp>
    </p:spTree>
    <p:extLst>
      <p:ext uri="{BB962C8B-B14F-4D97-AF65-F5344CB8AC3E}">
        <p14:creationId xmlns:p14="http://schemas.microsoft.com/office/powerpoint/2010/main" val="135370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50444"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B6FC91F-274B-40EF-9333-50A2A4C0AD62}" type="datetimeFigureOut">
              <a:rPr lang="ru-RU"/>
              <a:pPr>
                <a:defRPr/>
              </a:pPr>
              <a:t>30.11.2018</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EBF84DF-22D0-4396-B119-5D39F44320E3}" type="slidenum">
              <a:rPr lang="ru-RU"/>
              <a:pPr>
                <a:defRPr/>
              </a:pPr>
              <a:t>‹#›</a:t>
            </a:fld>
            <a:endParaRPr lang="ru-RU"/>
          </a:p>
        </p:txBody>
      </p:sp>
    </p:spTree>
    <p:extLst>
      <p:ext uri="{BB962C8B-B14F-4D97-AF65-F5344CB8AC3E}">
        <p14:creationId xmlns:p14="http://schemas.microsoft.com/office/powerpoint/2010/main" val="23554074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1</a:t>
            </a:fld>
            <a:endParaRPr lang="ru-RU" dirty="0"/>
          </a:p>
        </p:txBody>
      </p:sp>
    </p:spTree>
    <p:extLst>
      <p:ext uri="{BB962C8B-B14F-4D97-AF65-F5344CB8AC3E}">
        <p14:creationId xmlns:p14="http://schemas.microsoft.com/office/powerpoint/2010/main" val="431552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10</a:t>
            </a:fld>
            <a:endParaRPr lang="ru-RU"/>
          </a:p>
        </p:txBody>
      </p:sp>
    </p:spTree>
    <p:extLst>
      <p:ext uri="{BB962C8B-B14F-4D97-AF65-F5344CB8AC3E}">
        <p14:creationId xmlns:p14="http://schemas.microsoft.com/office/powerpoint/2010/main" val="793353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11</a:t>
            </a:fld>
            <a:endParaRPr lang="ru-RU"/>
          </a:p>
        </p:txBody>
      </p:sp>
    </p:spTree>
    <p:extLst>
      <p:ext uri="{BB962C8B-B14F-4D97-AF65-F5344CB8AC3E}">
        <p14:creationId xmlns:p14="http://schemas.microsoft.com/office/powerpoint/2010/main" val="3940976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12</a:t>
            </a:fld>
            <a:endParaRPr lang="ru-RU"/>
          </a:p>
        </p:txBody>
      </p:sp>
    </p:spTree>
    <p:extLst>
      <p:ext uri="{BB962C8B-B14F-4D97-AF65-F5344CB8AC3E}">
        <p14:creationId xmlns:p14="http://schemas.microsoft.com/office/powerpoint/2010/main" val="2983438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13</a:t>
            </a:fld>
            <a:endParaRPr lang="ru-RU"/>
          </a:p>
        </p:txBody>
      </p:sp>
    </p:spTree>
    <p:extLst>
      <p:ext uri="{BB962C8B-B14F-4D97-AF65-F5344CB8AC3E}">
        <p14:creationId xmlns:p14="http://schemas.microsoft.com/office/powerpoint/2010/main" val="5159346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14</a:t>
            </a:fld>
            <a:endParaRPr lang="ru-RU"/>
          </a:p>
        </p:txBody>
      </p:sp>
    </p:spTree>
    <p:extLst>
      <p:ext uri="{BB962C8B-B14F-4D97-AF65-F5344CB8AC3E}">
        <p14:creationId xmlns:p14="http://schemas.microsoft.com/office/powerpoint/2010/main" val="10612470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15</a:t>
            </a:fld>
            <a:endParaRPr lang="ru-RU"/>
          </a:p>
        </p:txBody>
      </p:sp>
    </p:spTree>
    <p:extLst>
      <p:ext uri="{BB962C8B-B14F-4D97-AF65-F5344CB8AC3E}">
        <p14:creationId xmlns:p14="http://schemas.microsoft.com/office/powerpoint/2010/main" val="20548456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16</a:t>
            </a:fld>
            <a:endParaRPr lang="ru-RU"/>
          </a:p>
        </p:txBody>
      </p:sp>
    </p:spTree>
    <p:extLst>
      <p:ext uri="{BB962C8B-B14F-4D97-AF65-F5344CB8AC3E}">
        <p14:creationId xmlns:p14="http://schemas.microsoft.com/office/powerpoint/2010/main" val="13100707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17</a:t>
            </a:fld>
            <a:endParaRPr lang="ru-RU"/>
          </a:p>
        </p:txBody>
      </p:sp>
    </p:spTree>
    <p:extLst>
      <p:ext uri="{BB962C8B-B14F-4D97-AF65-F5344CB8AC3E}">
        <p14:creationId xmlns:p14="http://schemas.microsoft.com/office/powerpoint/2010/main" val="3448955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18</a:t>
            </a:fld>
            <a:endParaRPr lang="ru-RU"/>
          </a:p>
        </p:txBody>
      </p:sp>
    </p:spTree>
    <p:extLst>
      <p:ext uri="{BB962C8B-B14F-4D97-AF65-F5344CB8AC3E}">
        <p14:creationId xmlns:p14="http://schemas.microsoft.com/office/powerpoint/2010/main" val="20826828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19</a:t>
            </a:fld>
            <a:endParaRPr lang="ru-RU"/>
          </a:p>
        </p:txBody>
      </p:sp>
    </p:spTree>
    <p:extLst>
      <p:ext uri="{BB962C8B-B14F-4D97-AF65-F5344CB8AC3E}">
        <p14:creationId xmlns:p14="http://schemas.microsoft.com/office/powerpoint/2010/main" val="3423490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2</a:t>
            </a:fld>
            <a:endParaRPr lang="ru-RU" dirty="0"/>
          </a:p>
        </p:txBody>
      </p:sp>
    </p:spTree>
    <p:extLst>
      <p:ext uri="{BB962C8B-B14F-4D97-AF65-F5344CB8AC3E}">
        <p14:creationId xmlns:p14="http://schemas.microsoft.com/office/powerpoint/2010/main" val="1855221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3</a:t>
            </a:fld>
            <a:endParaRPr lang="ru-RU" dirty="0"/>
          </a:p>
        </p:txBody>
      </p:sp>
    </p:spTree>
    <p:extLst>
      <p:ext uri="{BB962C8B-B14F-4D97-AF65-F5344CB8AC3E}">
        <p14:creationId xmlns:p14="http://schemas.microsoft.com/office/powerpoint/2010/main" val="2151293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4</a:t>
            </a:fld>
            <a:endParaRPr lang="ru-RU"/>
          </a:p>
        </p:txBody>
      </p:sp>
    </p:spTree>
    <p:extLst>
      <p:ext uri="{BB962C8B-B14F-4D97-AF65-F5344CB8AC3E}">
        <p14:creationId xmlns:p14="http://schemas.microsoft.com/office/powerpoint/2010/main" val="91155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5</a:t>
            </a:fld>
            <a:endParaRPr lang="ru-RU"/>
          </a:p>
        </p:txBody>
      </p:sp>
    </p:spTree>
    <p:extLst>
      <p:ext uri="{BB962C8B-B14F-4D97-AF65-F5344CB8AC3E}">
        <p14:creationId xmlns:p14="http://schemas.microsoft.com/office/powerpoint/2010/main" val="3245193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Мотивация – залог качества, от нее зависит результат любого процесса. Именно она является стимулом к активной познавательной деятельности и во время ее же формируется. Это обоюдный процесс. </a:t>
            </a:r>
          </a:p>
          <a:p>
            <a:r>
              <a:rPr lang="ru-RU" dirty="0" smtClean="0"/>
              <a:t>I. Мотивационный этап.</a:t>
            </a:r>
          </a:p>
          <a:p>
            <a:r>
              <a:rPr lang="ru-RU" dirty="0" smtClean="0"/>
              <a:t>Не раз применительно к процессу обучения цитируется древняя мудрость: можно привести коня к водопою, но заставить его напиться нельзя. Да, можно усадить детей за парты, добиться идеальной дисциплины. Но без пробуждения интереса, без внутренней мотивации освоение знаний не произойдёт, это будет лишь видимость учебной деятельности. Как же пробудить у ребят желание «напиться» из источника знаний? Как мотивировать познавательную активность? Над этой проблемой настойчиво работают учителя, методисты, психологи. Правда, пока особых успехов нет. Поэтому и придумывают учителя различные «</a:t>
            </a:r>
            <a:r>
              <a:rPr lang="ru-RU" dirty="0" err="1" smtClean="0"/>
              <a:t>завлекалочки</a:t>
            </a:r>
            <a:r>
              <a:rPr lang="ru-RU" dirty="0" smtClean="0"/>
              <a:t>» на уроках – игры, слайды и т.д. </a:t>
            </a:r>
          </a:p>
          <a:p>
            <a:r>
              <a:rPr lang="ru-RU" dirty="0" smtClean="0"/>
              <a:t>Но всё это – внешняя мотивация. А успешность учебной деятельности и, в конечном счете, качество образования зависят от мотивации внутренней.</a:t>
            </a:r>
          </a:p>
          <a:p>
            <a:r>
              <a:rPr lang="ru-RU" dirty="0" smtClean="0"/>
              <a:t>Формирование учебной мотивации без преувеличения можно назвать одной из центральных проблем современного образования. Её актуальность обусловлена самой учебной деятельностью, обновлением содержания обучения, формированием у учащихся приёмов самостоятельного приобретения знаний, развития активности.</a:t>
            </a:r>
          </a:p>
          <a:p>
            <a:r>
              <a:rPr lang="ru-RU" dirty="0" smtClean="0"/>
              <a:t>Доказано, что устойчивый познавательный интерес учащихся, их мотивация – один из критериев эффективности педагогического процесса.</a:t>
            </a:r>
          </a:p>
          <a:p>
            <a:endParaRPr lang="ru-RU" dirty="0" smtClean="0"/>
          </a:p>
          <a:p>
            <a:r>
              <a:rPr lang="ru-RU" dirty="0" smtClean="0"/>
              <a:t> Уход от традиционного урока через использование в процессе обучения новых технологий позволяет устранить однообразие и монотонность учебного процессе. В связи с этим появилась и проблема повышения мотивации учащихся на уроках математики. Учебный материал должен подаваться таким образом, чтобы вызвать у учеников эмоциональный отклик, активизировать познавательные психические процессы.</a:t>
            </a:r>
          </a:p>
          <a:p>
            <a:endParaRPr lang="ru-RU" dirty="0"/>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6</a:t>
            </a:fld>
            <a:endParaRPr lang="ru-RU"/>
          </a:p>
        </p:txBody>
      </p:sp>
    </p:spTree>
    <p:extLst>
      <p:ext uri="{BB962C8B-B14F-4D97-AF65-F5344CB8AC3E}">
        <p14:creationId xmlns:p14="http://schemas.microsoft.com/office/powerpoint/2010/main" val="2651765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7</a:t>
            </a:fld>
            <a:endParaRPr lang="ru-RU"/>
          </a:p>
        </p:txBody>
      </p:sp>
    </p:spTree>
    <p:extLst>
      <p:ext uri="{BB962C8B-B14F-4D97-AF65-F5344CB8AC3E}">
        <p14:creationId xmlns:p14="http://schemas.microsoft.com/office/powerpoint/2010/main" val="3297511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8</a:t>
            </a:fld>
            <a:endParaRPr lang="ru-RU"/>
          </a:p>
        </p:txBody>
      </p:sp>
    </p:spTree>
    <p:extLst>
      <p:ext uri="{BB962C8B-B14F-4D97-AF65-F5344CB8AC3E}">
        <p14:creationId xmlns:p14="http://schemas.microsoft.com/office/powerpoint/2010/main" val="30022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7EBF84DF-22D0-4396-B119-5D39F44320E3}" type="slidenum">
              <a:rPr lang="ru-RU" smtClean="0"/>
              <a:pPr>
                <a:defRPr/>
              </a:pPr>
              <a:t>9</a:t>
            </a:fld>
            <a:endParaRPr lang="ru-RU"/>
          </a:p>
        </p:txBody>
      </p:sp>
    </p:spTree>
    <p:extLst>
      <p:ext uri="{BB962C8B-B14F-4D97-AF65-F5344CB8AC3E}">
        <p14:creationId xmlns:p14="http://schemas.microsoft.com/office/powerpoint/2010/main" val="2419042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pPr>
              <a:defRPr/>
            </a:pPr>
            <a:fld id="{F691054E-C113-452F-9AEE-100A66C9063F}" type="datetime1">
              <a:rPr lang="ru-RU" smtClean="0"/>
              <a:pPr>
                <a:defRPr/>
              </a:pPr>
              <a:t>30.11.2018</a:t>
            </a:fld>
            <a:endParaRPr lang="ru-RU"/>
          </a:p>
        </p:txBody>
      </p:sp>
      <p:sp>
        <p:nvSpPr>
          <p:cNvPr id="5" name="Footer Placeholder 4"/>
          <p:cNvSpPr>
            <a:spLocks noGrp="1"/>
          </p:cNvSpPr>
          <p:nvPr>
            <p:ph type="ftr" sz="quarter" idx="11"/>
          </p:nvPr>
        </p:nvSpPr>
        <p:spPr/>
        <p:txBody>
          <a:bodyPr/>
          <a:lstStyle/>
          <a:p>
            <a:pPr>
              <a:defRPr/>
            </a:pPr>
            <a:r>
              <a:rPr lang="ru-RU"/>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A08BEC46-C5E2-4B00-93FD-EF82F4284C99}" type="slidenum">
              <a:rPr lang="ru-RU" smtClean="0"/>
              <a:pPr>
                <a:defRPr/>
              </a:pPr>
              <a:t>‹#›</a:t>
            </a:fld>
            <a:endParaRPr lang="ru-RU"/>
          </a:p>
        </p:txBody>
      </p:sp>
    </p:spTree>
    <p:extLst>
      <p:ext uri="{BB962C8B-B14F-4D97-AF65-F5344CB8AC3E}">
        <p14:creationId xmlns:p14="http://schemas.microsoft.com/office/powerpoint/2010/main" val="4292255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21823C46-110E-4F13-B13A-1914565471D2}" type="datetime1">
              <a:rPr lang="ru-RU" smtClean="0"/>
              <a:pPr>
                <a:defRPr/>
              </a:pPr>
              <a:t>30.11.2018</a:t>
            </a:fld>
            <a:endParaRPr lang="ru-RU"/>
          </a:p>
        </p:txBody>
      </p:sp>
      <p:sp>
        <p:nvSpPr>
          <p:cNvPr id="5" name="Footer Placeholder 4"/>
          <p:cNvSpPr>
            <a:spLocks noGrp="1"/>
          </p:cNvSpPr>
          <p:nvPr>
            <p:ph type="ftr" sz="quarter" idx="11"/>
          </p:nvPr>
        </p:nvSpPr>
        <p:spPr/>
        <p:txBody>
          <a:bodyPr/>
          <a:lstStyle/>
          <a:p>
            <a:pPr>
              <a:defRPr/>
            </a:pPr>
            <a:r>
              <a:rPr lang="ru-RU"/>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5BC2158F-C07D-4E71-822C-68A648B4DEC9}" type="slidenum">
              <a:rPr lang="ru-RU" smtClean="0"/>
              <a:pPr>
                <a:defRPr/>
              </a:pPr>
              <a:t>‹#›</a:t>
            </a:fld>
            <a:endParaRPr lang="ru-RU"/>
          </a:p>
        </p:txBody>
      </p:sp>
    </p:spTree>
    <p:extLst>
      <p:ext uri="{BB962C8B-B14F-4D97-AF65-F5344CB8AC3E}">
        <p14:creationId xmlns:p14="http://schemas.microsoft.com/office/powerpoint/2010/main" val="1323872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pPr>
              <a:defRPr/>
            </a:pPr>
            <a:fld id="{C53658E3-6F5F-409D-8BD7-B31A53456C9B}" type="datetime1">
              <a:rPr lang="ru-RU" smtClean="0"/>
              <a:pPr>
                <a:defRPr/>
              </a:pPr>
              <a:t>30.11.2018</a:t>
            </a:fld>
            <a:endParaRPr lang="ru-RU"/>
          </a:p>
        </p:txBody>
      </p:sp>
      <p:sp>
        <p:nvSpPr>
          <p:cNvPr id="5" name="Footer Placeholder 4"/>
          <p:cNvSpPr>
            <a:spLocks noGrp="1"/>
          </p:cNvSpPr>
          <p:nvPr>
            <p:ph type="ftr" sz="quarter" idx="11"/>
          </p:nvPr>
        </p:nvSpPr>
        <p:spPr/>
        <p:txBody>
          <a:bodyPr/>
          <a:lstStyle/>
          <a:p>
            <a:pPr>
              <a:defRPr/>
            </a:pPr>
            <a:r>
              <a:rPr lang="ru-RU"/>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00BD6766-4E1A-4026-B100-8D8EA13BF48F}" type="slidenum">
              <a:rPr lang="ru-RU" smtClean="0"/>
              <a:pPr>
                <a:defRPr/>
              </a:pPr>
              <a:t>‹#›</a:t>
            </a:fld>
            <a:endParaRPr lang="ru-RU"/>
          </a:p>
        </p:txBody>
      </p:sp>
    </p:spTree>
    <p:extLst>
      <p:ext uri="{BB962C8B-B14F-4D97-AF65-F5344CB8AC3E}">
        <p14:creationId xmlns:p14="http://schemas.microsoft.com/office/powerpoint/2010/main" val="1932332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pPr>
              <a:defRPr/>
            </a:pPr>
            <a:fld id="{F691054E-C113-452F-9AEE-100A66C9063F}"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A08BEC46-C5E2-4B00-93FD-EF82F4284C99}"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652618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B725D89C-B26F-4732-8D52-7E5BB496F923}"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C98F7AD3-20E0-496A-8423-099088011E5B}"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3628511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ru-RU"/>
              <a:t>Образец заголовка</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88762760-7462-4899-8B44-FF61F5CBFC9E}"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F1F664D2-1BD0-4A61-B152-7B31CC6A854C}"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080584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pPr>
              <a:defRPr/>
            </a:pPr>
            <a:fld id="{FD7FBC1B-F90D-4884-AF3C-36A573F9AEAC}"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7" name="Slide Number Placeholder 6"/>
          <p:cNvSpPr>
            <a:spLocks noGrp="1"/>
          </p:cNvSpPr>
          <p:nvPr>
            <p:ph type="sldNum" sz="quarter" idx="12"/>
          </p:nvPr>
        </p:nvSpPr>
        <p:spPr/>
        <p:txBody>
          <a:bodyPr/>
          <a:lstStyle/>
          <a:p>
            <a:pPr>
              <a:defRPr/>
            </a:pPr>
            <a:fld id="{786948F9-966D-4B85-91B5-EB2161AA4346}"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200070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633845" y="2507551"/>
            <a:ext cx="386715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629150" y="2507551"/>
            <a:ext cx="38862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pPr>
              <a:defRPr/>
            </a:pPr>
            <a:fld id="{801F821E-54B4-4548-BC11-6F6022107663}"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8" name="Footer Placeholder 7"/>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9" name="Slide Number Placeholder 8"/>
          <p:cNvSpPr>
            <a:spLocks noGrp="1"/>
          </p:cNvSpPr>
          <p:nvPr>
            <p:ph type="sldNum" sz="quarter" idx="12"/>
          </p:nvPr>
        </p:nvSpPr>
        <p:spPr/>
        <p:txBody>
          <a:bodyPr/>
          <a:lstStyle/>
          <a:p>
            <a:pPr>
              <a:defRPr/>
            </a:pPr>
            <a:fld id="{D2CF0BB5-9D93-48C2-824D-82144272B705}" type="slidenum">
              <a:rPr lang="ru-RU" smtClean="0">
                <a:solidFill>
                  <a:prstClr val="black">
                    <a:tint val="75000"/>
                  </a:prstClr>
                </a:solidFill>
              </a:rPr>
              <a:pPr>
                <a:defRPr/>
              </a:pPr>
              <a:t>‹#›</a:t>
            </a:fld>
            <a:endParaRPr lang="ru-RU">
              <a:solidFill>
                <a:prstClr val="black">
                  <a:tint val="75000"/>
                </a:prstClr>
              </a:solidFill>
            </a:endParaRPr>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4749479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6420B916-3995-4F66-8077-5414E1552FDB}"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4" name="Footer Placeholder 3"/>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5" name="Slide Number Placeholder 4"/>
          <p:cNvSpPr>
            <a:spLocks noGrp="1"/>
          </p:cNvSpPr>
          <p:nvPr>
            <p:ph type="sldNum" sz="quarter" idx="12"/>
          </p:nvPr>
        </p:nvSpPr>
        <p:spPr/>
        <p:txBody>
          <a:bodyPr/>
          <a:lstStyle/>
          <a:p>
            <a:pPr>
              <a:defRPr/>
            </a:pPr>
            <a:fld id="{B4537D55-46E1-4C6C-A1CF-9F94FD807387}" type="slidenum">
              <a:rPr lang="ru-RU" smtClean="0">
                <a:solidFill>
                  <a:prstClr val="black">
                    <a:tint val="75000"/>
                  </a:prstClr>
                </a:solidFill>
              </a:rPr>
              <a:pPr>
                <a:defRPr/>
              </a:pPr>
              <a:t>‹#›</a:t>
            </a:fld>
            <a:endParaRPr lang="ru-RU">
              <a:solidFill>
                <a:prstClr val="black">
                  <a:tint val="75000"/>
                </a:prstClr>
              </a:solidFill>
            </a:endParaRPr>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31002339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E72B33E-A7A8-4FB0-B759-64CC55F5EDF9}"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3" name="Footer Placeholder 2"/>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4" name="Slide Number Placeholder 3"/>
          <p:cNvSpPr>
            <a:spLocks noGrp="1"/>
          </p:cNvSpPr>
          <p:nvPr>
            <p:ph type="sldNum" sz="quarter" idx="12"/>
          </p:nvPr>
        </p:nvSpPr>
        <p:spPr/>
        <p:txBody>
          <a:bodyPr/>
          <a:lstStyle/>
          <a:p>
            <a:pPr>
              <a:defRPr/>
            </a:pPr>
            <a:fld id="{85D03110-3EB0-485A-8B10-FF7B6ED98328}"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8247446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ru-RU"/>
              <a:t>Образец заголовка</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2EF92650-71DB-436C-83C4-29C4D082522F}"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7" name="Slide Number Placeholder 6"/>
          <p:cNvSpPr>
            <a:spLocks noGrp="1"/>
          </p:cNvSpPr>
          <p:nvPr>
            <p:ph type="sldNum" sz="quarter" idx="12"/>
          </p:nvPr>
        </p:nvSpPr>
        <p:spPr/>
        <p:txBody>
          <a:bodyPr/>
          <a:lstStyle/>
          <a:p>
            <a:pPr>
              <a:defRPr/>
            </a:pPr>
            <a:fld id="{F3C11D12-DA6E-48D6-AA1A-3CD5D6126C10}"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421637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B725D89C-B26F-4732-8D52-7E5BB496F923}" type="datetime1">
              <a:rPr lang="ru-RU" smtClean="0"/>
              <a:pPr>
                <a:defRPr/>
              </a:pPr>
              <a:t>30.11.2018</a:t>
            </a:fld>
            <a:endParaRPr lang="ru-RU"/>
          </a:p>
        </p:txBody>
      </p:sp>
      <p:sp>
        <p:nvSpPr>
          <p:cNvPr id="5" name="Footer Placeholder 4"/>
          <p:cNvSpPr>
            <a:spLocks noGrp="1"/>
          </p:cNvSpPr>
          <p:nvPr>
            <p:ph type="ftr" sz="quarter" idx="11"/>
          </p:nvPr>
        </p:nvSpPr>
        <p:spPr/>
        <p:txBody>
          <a:bodyPr/>
          <a:lstStyle/>
          <a:p>
            <a:pPr>
              <a:defRPr/>
            </a:pPr>
            <a:r>
              <a:rPr lang="ru-RU"/>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C98F7AD3-20E0-496A-8423-099088011E5B}" type="slidenum">
              <a:rPr lang="ru-RU" smtClean="0"/>
              <a:pPr>
                <a:defRPr/>
              </a:pPr>
              <a:t>‹#›</a:t>
            </a:fld>
            <a:endParaRPr lang="ru-RU"/>
          </a:p>
        </p:txBody>
      </p:sp>
    </p:spTree>
    <p:extLst>
      <p:ext uri="{BB962C8B-B14F-4D97-AF65-F5344CB8AC3E}">
        <p14:creationId xmlns:p14="http://schemas.microsoft.com/office/powerpoint/2010/main" val="19942817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ru-RU"/>
              <a:t>Образец заголовка</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F5830E3A-DA71-4F28-878B-AB0AA5324125}"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7" name="Slide Number Placeholder 6"/>
          <p:cNvSpPr>
            <a:spLocks noGrp="1"/>
          </p:cNvSpPr>
          <p:nvPr>
            <p:ph type="sldNum" sz="quarter" idx="12"/>
          </p:nvPr>
        </p:nvSpPr>
        <p:spPr/>
        <p:txBody>
          <a:bodyPr/>
          <a:lstStyle/>
          <a:p>
            <a:pPr>
              <a:defRPr/>
            </a:pPr>
            <a:fld id="{9B9947C0-BD5D-464F-8EAE-7242CF0D7FD7}"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7715625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21823C46-110E-4F13-B13A-1914565471D2}"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5BC2158F-C07D-4E71-822C-68A648B4DEC9}"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9129645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pPr>
              <a:defRPr/>
            </a:pPr>
            <a:fld id="{C53658E3-6F5F-409D-8BD7-B31A53456C9B}"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00BD6766-4E1A-4026-B100-8D8EA13BF48F}"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555968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pPr>
              <a:defRPr/>
            </a:pPr>
            <a:fld id="{F691054E-C113-452F-9AEE-100A66C9063F}"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A08BEC46-C5E2-4B00-93FD-EF82F4284C99}"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2854663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B725D89C-B26F-4732-8D52-7E5BB496F923}"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C98F7AD3-20E0-496A-8423-099088011E5B}"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9780486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ru-RU"/>
              <a:t>Образец заголовка</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88762760-7462-4899-8B44-FF61F5CBFC9E}"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F1F664D2-1BD0-4A61-B152-7B31CC6A854C}"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9174820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pPr>
              <a:defRPr/>
            </a:pPr>
            <a:fld id="{FD7FBC1B-F90D-4884-AF3C-36A573F9AEAC}"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7" name="Slide Number Placeholder 6"/>
          <p:cNvSpPr>
            <a:spLocks noGrp="1"/>
          </p:cNvSpPr>
          <p:nvPr>
            <p:ph type="sldNum" sz="quarter" idx="12"/>
          </p:nvPr>
        </p:nvSpPr>
        <p:spPr/>
        <p:txBody>
          <a:bodyPr/>
          <a:lstStyle/>
          <a:p>
            <a:pPr>
              <a:defRPr/>
            </a:pPr>
            <a:fld id="{786948F9-966D-4B85-91B5-EB2161AA4346}"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3181801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633845" y="2507551"/>
            <a:ext cx="386715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629150" y="2507551"/>
            <a:ext cx="38862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pPr>
              <a:defRPr/>
            </a:pPr>
            <a:fld id="{801F821E-54B4-4548-BC11-6F6022107663}"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8" name="Footer Placeholder 7"/>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9" name="Slide Number Placeholder 8"/>
          <p:cNvSpPr>
            <a:spLocks noGrp="1"/>
          </p:cNvSpPr>
          <p:nvPr>
            <p:ph type="sldNum" sz="quarter" idx="12"/>
          </p:nvPr>
        </p:nvSpPr>
        <p:spPr/>
        <p:txBody>
          <a:bodyPr/>
          <a:lstStyle/>
          <a:p>
            <a:pPr>
              <a:defRPr/>
            </a:pPr>
            <a:fld id="{D2CF0BB5-9D93-48C2-824D-82144272B705}" type="slidenum">
              <a:rPr lang="ru-RU" smtClean="0">
                <a:solidFill>
                  <a:prstClr val="black">
                    <a:tint val="75000"/>
                  </a:prstClr>
                </a:solidFill>
              </a:rPr>
              <a:pPr>
                <a:defRPr/>
              </a:pPr>
              <a:t>‹#›</a:t>
            </a:fld>
            <a:endParaRPr lang="ru-RU">
              <a:solidFill>
                <a:prstClr val="black">
                  <a:tint val="75000"/>
                </a:prstClr>
              </a:solidFill>
            </a:endParaRPr>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2563655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6420B916-3995-4F66-8077-5414E1552FDB}"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4" name="Footer Placeholder 3"/>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5" name="Slide Number Placeholder 4"/>
          <p:cNvSpPr>
            <a:spLocks noGrp="1"/>
          </p:cNvSpPr>
          <p:nvPr>
            <p:ph type="sldNum" sz="quarter" idx="12"/>
          </p:nvPr>
        </p:nvSpPr>
        <p:spPr/>
        <p:txBody>
          <a:bodyPr/>
          <a:lstStyle/>
          <a:p>
            <a:pPr>
              <a:defRPr/>
            </a:pPr>
            <a:fld id="{B4537D55-46E1-4C6C-A1CF-9F94FD807387}" type="slidenum">
              <a:rPr lang="ru-RU" smtClean="0">
                <a:solidFill>
                  <a:prstClr val="black">
                    <a:tint val="75000"/>
                  </a:prstClr>
                </a:solidFill>
              </a:rPr>
              <a:pPr>
                <a:defRPr/>
              </a:pPr>
              <a:t>‹#›</a:t>
            </a:fld>
            <a:endParaRPr lang="ru-RU">
              <a:solidFill>
                <a:prstClr val="black">
                  <a:tint val="75000"/>
                </a:prstClr>
              </a:solidFill>
            </a:endParaRPr>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28408728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E72B33E-A7A8-4FB0-B759-64CC55F5EDF9}"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3" name="Footer Placeholder 2"/>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4" name="Slide Number Placeholder 3"/>
          <p:cNvSpPr>
            <a:spLocks noGrp="1"/>
          </p:cNvSpPr>
          <p:nvPr>
            <p:ph type="sldNum" sz="quarter" idx="12"/>
          </p:nvPr>
        </p:nvSpPr>
        <p:spPr/>
        <p:txBody>
          <a:bodyPr/>
          <a:lstStyle/>
          <a:p>
            <a:pPr>
              <a:defRPr/>
            </a:pPr>
            <a:fld id="{85D03110-3EB0-485A-8B10-FF7B6ED98328}"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254155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ru-RU"/>
              <a:t>Образец заголовка</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88762760-7462-4899-8B44-FF61F5CBFC9E}" type="datetime1">
              <a:rPr lang="ru-RU" smtClean="0"/>
              <a:pPr>
                <a:defRPr/>
              </a:pPr>
              <a:t>30.11.2018</a:t>
            </a:fld>
            <a:endParaRPr lang="ru-RU"/>
          </a:p>
        </p:txBody>
      </p:sp>
      <p:sp>
        <p:nvSpPr>
          <p:cNvPr id="5" name="Footer Placeholder 4"/>
          <p:cNvSpPr>
            <a:spLocks noGrp="1"/>
          </p:cNvSpPr>
          <p:nvPr>
            <p:ph type="ftr" sz="quarter" idx="11"/>
          </p:nvPr>
        </p:nvSpPr>
        <p:spPr/>
        <p:txBody>
          <a:bodyPr/>
          <a:lstStyle/>
          <a:p>
            <a:pPr>
              <a:defRPr/>
            </a:pPr>
            <a:r>
              <a:rPr lang="ru-RU"/>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F1F664D2-1BD0-4A61-B152-7B31CC6A854C}" type="slidenum">
              <a:rPr lang="ru-RU" smtClean="0"/>
              <a:pPr>
                <a:defRPr/>
              </a:pPr>
              <a:t>‹#›</a:t>
            </a:fld>
            <a:endParaRPr lang="ru-RU"/>
          </a:p>
        </p:txBody>
      </p:sp>
    </p:spTree>
    <p:extLst>
      <p:ext uri="{BB962C8B-B14F-4D97-AF65-F5344CB8AC3E}">
        <p14:creationId xmlns:p14="http://schemas.microsoft.com/office/powerpoint/2010/main" val="20924691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ru-RU"/>
              <a:t>Образец заголовка</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2EF92650-71DB-436C-83C4-29C4D082522F}"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7" name="Slide Number Placeholder 6"/>
          <p:cNvSpPr>
            <a:spLocks noGrp="1"/>
          </p:cNvSpPr>
          <p:nvPr>
            <p:ph type="sldNum" sz="quarter" idx="12"/>
          </p:nvPr>
        </p:nvSpPr>
        <p:spPr/>
        <p:txBody>
          <a:bodyPr/>
          <a:lstStyle/>
          <a:p>
            <a:pPr>
              <a:defRPr/>
            </a:pPr>
            <a:fld id="{F3C11D12-DA6E-48D6-AA1A-3CD5D6126C10}"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5001479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ru-RU"/>
              <a:t>Образец заголовка</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F5830E3A-DA71-4F28-878B-AB0AA5324125}"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7" name="Slide Number Placeholder 6"/>
          <p:cNvSpPr>
            <a:spLocks noGrp="1"/>
          </p:cNvSpPr>
          <p:nvPr>
            <p:ph type="sldNum" sz="quarter" idx="12"/>
          </p:nvPr>
        </p:nvSpPr>
        <p:spPr/>
        <p:txBody>
          <a:bodyPr/>
          <a:lstStyle/>
          <a:p>
            <a:pPr>
              <a:defRPr/>
            </a:pPr>
            <a:fld id="{9B9947C0-BD5D-464F-8EAE-7242CF0D7FD7}"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01973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21823C46-110E-4F13-B13A-1914565471D2}"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5BC2158F-C07D-4E71-822C-68A648B4DEC9}"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9203320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pPr>
              <a:defRPr/>
            </a:pPr>
            <a:fld id="{C53658E3-6F5F-409D-8BD7-B31A53456C9B}"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00BD6766-4E1A-4026-B100-8D8EA13BF48F}"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1601115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pPr>
              <a:defRPr/>
            </a:pPr>
            <a:fld id="{F691054E-C113-452F-9AEE-100A66C9063F}"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A08BEC46-C5E2-4B00-93FD-EF82F4284C99}"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8299746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B725D89C-B26F-4732-8D52-7E5BB496F923}"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C98F7AD3-20E0-496A-8423-099088011E5B}"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7818510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ru-RU"/>
              <a:t>Образец заголовка</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88762760-7462-4899-8B44-FF61F5CBFC9E}"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F1F664D2-1BD0-4A61-B152-7B31CC6A854C}"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4725496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pPr>
              <a:defRPr/>
            </a:pPr>
            <a:fld id="{FD7FBC1B-F90D-4884-AF3C-36A573F9AEAC}"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7" name="Slide Number Placeholder 6"/>
          <p:cNvSpPr>
            <a:spLocks noGrp="1"/>
          </p:cNvSpPr>
          <p:nvPr>
            <p:ph type="sldNum" sz="quarter" idx="12"/>
          </p:nvPr>
        </p:nvSpPr>
        <p:spPr/>
        <p:txBody>
          <a:bodyPr/>
          <a:lstStyle/>
          <a:p>
            <a:pPr>
              <a:defRPr/>
            </a:pPr>
            <a:fld id="{786948F9-966D-4B85-91B5-EB2161AA4346}"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40853018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633845" y="2507551"/>
            <a:ext cx="386715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629150" y="2507551"/>
            <a:ext cx="38862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pPr>
              <a:defRPr/>
            </a:pPr>
            <a:fld id="{801F821E-54B4-4548-BC11-6F6022107663}"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8" name="Footer Placeholder 7"/>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9" name="Slide Number Placeholder 8"/>
          <p:cNvSpPr>
            <a:spLocks noGrp="1"/>
          </p:cNvSpPr>
          <p:nvPr>
            <p:ph type="sldNum" sz="quarter" idx="12"/>
          </p:nvPr>
        </p:nvSpPr>
        <p:spPr/>
        <p:txBody>
          <a:bodyPr/>
          <a:lstStyle/>
          <a:p>
            <a:pPr>
              <a:defRPr/>
            </a:pPr>
            <a:fld id="{D2CF0BB5-9D93-48C2-824D-82144272B705}" type="slidenum">
              <a:rPr lang="ru-RU" smtClean="0">
                <a:solidFill>
                  <a:prstClr val="black">
                    <a:tint val="75000"/>
                  </a:prstClr>
                </a:solidFill>
              </a:rPr>
              <a:pPr>
                <a:defRPr/>
              </a:pPr>
              <a:t>‹#›</a:t>
            </a:fld>
            <a:endParaRPr lang="ru-RU">
              <a:solidFill>
                <a:prstClr val="black">
                  <a:tint val="75000"/>
                </a:prstClr>
              </a:solidFill>
            </a:endParaRPr>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1958084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6420B916-3995-4F66-8077-5414E1552FDB}"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4" name="Footer Placeholder 3"/>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5" name="Slide Number Placeholder 4"/>
          <p:cNvSpPr>
            <a:spLocks noGrp="1"/>
          </p:cNvSpPr>
          <p:nvPr>
            <p:ph type="sldNum" sz="quarter" idx="12"/>
          </p:nvPr>
        </p:nvSpPr>
        <p:spPr/>
        <p:txBody>
          <a:bodyPr/>
          <a:lstStyle/>
          <a:p>
            <a:pPr>
              <a:defRPr/>
            </a:pPr>
            <a:fld id="{B4537D55-46E1-4C6C-A1CF-9F94FD807387}" type="slidenum">
              <a:rPr lang="ru-RU" smtClean="0">
                <a:solidFill>
                  <a:prstClr val="black">
                    <a:tint val="75000"/>
                  </a:prstClr>
                </a:solidFill>
              </a:rPr>
              <a:pPr>
                <a:defRPr/>
              </a:pPr>
              <a:t>‹#›</a:t>
            </a:fld>
            <a:endParaRPr lang="ru-RU">
              <a:solidFill>
                <a:prstClr val="black">
                  <a:tint val="75000"/>
                </a:prstClr>
              </a:solidFill>
            </a:endParaRPr>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388835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pPr>
              <a:defRPr/>
            </a:pPr>
            <a:fld id="{FD7FBC1B-F90D-4884-AF3C-36A573F9AEAC}" type="datetime1">
              <a:rPr lang="ru-RU" smtClean="0"/>
              <a:pPr>
                <a:defRPr/>
              </a:pPr>
              <a:t>30.11.2018</a:t>
            </a:fld>
            <a:endParaRPr lang="ru-RU"/>
          </a:p>
        </p:txBody>
      </p:sp>
      <p:sp>
        <p:nvSpPr>
          <p:cNvPr id="6" name="Footer Placeholder 5"/>
          <p:cNvSpPr>
            <a:spLocks noGrp="1"/>
          </p:cNvSpPr>
          <p:nvPr>
            <p:ph type="ftr" sz="quarter" idx="11"/>
          </p:nvPr>
        </p:nvSpPr>
        <p:spPr/>
        <p:txBody>
          <a:bodyPr/>
          <a:lstStyle/>
          <a:p>
            <a:pPr>
              <a:defRPr/>
            </a:pPr>
            <a:r>
              <a:rPr lang="ru-RU"/>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7" name="Slide Number Placeholder 6"/>
          <p:cNvSpPr>
            <a:spLocks noGrp="1"/>
          </p:cNvSpPr>
          <p:nvPr>
            <p:ph type="sldNum" sz="quarter" idx="12"/>
          </p:nvPr>
        </p:nvSpPr>
        <p:spPr/>
        <p:txBody>
          <a:bodyPr/>
          <a:lstStyle/>
          <a:p>
            <a:pPr>
              <a:defRPr/>
            </a:pPr>
            <a:fld id="{786948F9-966D-4B85-91B5-EB2161AA4346}" type="slidenum">
              <a:rPr lang="ru-RU" smtClean="0"/>
              <a:pPr>
                <a:defRPr/>
              </a:pPr>
              <a:t>‹#›</a:t>
            </a:fld>
            <a:endParaRPr lang="ru-RU"/>
          </a:p>
        </p:txBody>
      </p:sp>
    </p:spTree>
    <p:extLst>
      <p:ext uri="{BB962C8B-B14F-4D97-AF65-F5344CB8AC3E}">
        <p14:creationId xmlns:p14="http://schemas.microsoft.com/office/powerpoint/2010/main" val="316379549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E72B33E-A7A8-4FB0-B759-64CC55F5EDF9}"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3" name="Footer Placeholder 2"/>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4" name="Slide Number Placeholder 3"/>
          <p:cNvSpPr>
            <a:spLocks noGrp="1"/>
          </p:cNvSpPr>
          <p:nvPr>
            <p:ph type="sldNum" sz="quarter" idx="12"/>
          </p:nvPr>
        </p:nvSpPr>
        <p:spPr/>
        <p:txBody>
          <a:bodyPr/>
          <a:lstStyle/>
          <a:p>
            <a:pPr>
              <a:defRPr/>
            </a:pPr>
            <a:fld id="{85D03110-3EB0-485A-8B10-FF7B6ED98328}"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86915270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ru-RU"/>
              <a:t>Образец заголовка</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2EF92650-71DB-436C-83C4-29C4D082522F}"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7" name="Slide Number Placeholder 6"/>
          <p:cNvSpPr>
            <a:spLocks noGrp="1"/>
          </p:cNvSpPr>
          <p:nvPr>
            <p:ph type="sldNum" sz="quarter" idx="12"/>
          </p:nvPr>
        </p:nvSpPr>
        <p:spPr/>
        <p:txBody>
          <a:bodyPr/>
          <a:lstStyle/>
          <a:p>
            <a:pPr>
              <a:defRPr/>
            </a:pPr>
            <a:fld id="{F3C11D12-DA6E-48D6-AA1A-3CD5D6126C10}"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4178051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ru-RU"/>
              <a:t>Образец заголовка</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F5830E3A-DA71-4F28-878B-AB0AA5324125}"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7" name="Slide Number Placeholder 6"/>
          <p:cNvSpPr>
            <a:spLocks noGrp="1"/>
          </p:cNvSpPr>
          <p:nvPr>
            <p:ph type="sldNum" sz="quarter" idx="12"/>
          </p:nvPr>
        </p:nvSpPr>
        <p:spPr/>
        <p:txBody>
          <a:bodyPr/>
          <a:lstStyle/>
          <a:p>
            <a:pPr>
              <a:defRPr/>
            </a:pPr>
            <a:fld id="{9B9947C0-BD5D-464F-8EAE-7242CF0D7FD7}"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40629857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21823C46-110E-4F13-B13A-1914565471D2}"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5BC2158F-C07D-4E71-822C-68A648B4DEC9}"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404372511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pPr>
              <a:defRPr/>
            </a:pPr>
            <a:fld id="{C53658E3-6F5F-409D-8BD7-B31A53456C9B}"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12"/>
          </p:nvPr>
        </p:nvSpPr>
        <p:spPr/>
        <p:txBody>
          <a:bodyPr/>
          <a:lstStyle/>
          <a:p>
            <a:pPr>
              <a:defRPr/>
            </a:pPr>
            <a:fld id="{00BD6766-4E1A-4026-B100-8D8EA13BF48F}"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4134968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633845" y="2507551"/>
            <a:ext cx="386715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629150" y="2507551"/>
            <a:ext cx="38862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pPr>
              <a:defRPr/>
            </a:pPr>
            <a:fld id="{801F821E-54B4-4548-BC11-6F6022107663}" type="datetime1">
              <a:rPr lang="ru-RU" smtClean="0"/>
              <a:pPr>
                <a:defRPr/>
              </a:pPr>
              <a:t>30.11.2018</a:t>
            </a:fld>
            <a:endParaRPr lang="ru-RU"/>
          </a:p>
        </p:txBody>
      </p:sp>
      <p:sp>
        <p:nvSpPr>
          <p:cNvPr id="8" name="Footer Placeholder 7"/>
          <p:cNvSpPr>
            <a:spLocks noGrp="1"/>
          </p:cNvSpPr>
          <p:nvPr>
            <p:ph type="ftr" sz="quarter" idx="11"/>
          </p:nvPr>
        </p:nvSpPr>
        <p:spPr/>
        <p:txBody>
          <a:bodyPr/>
          <a:lstStyle/>
          <a:p>
            <a:pPr>
              <a:defRPr/>
            </a:pPr>
            <a:r>
              <a:rPr lang="ru-RU"/>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9" name="Slide Number Placeholder 8"/>
          <p:cNvSpPr>
            <a:spLocks noGrp="1"/>
          </p:cNvSpPr>
          <p:nvPr>
            <p:ph type="sldNum" sz="quarter" idx="12"/>
          </p:nvPr>
        </p:nvSpPr>
        <p:spPr/>
        <p:txBody>
          <a:bodyPr/>
          <a:lstStyle/>
          <a:p>
            <a:pPr>
              <a:defRPr/>
            </a:pPr>
            <a:fld id="{D2CF0BB5-9D93-48C2-824D-82144272B705}" type="slidenum">
              <a:rPr lang="ru-RU" smtClean="0"/>
              <a:pPr>
                <a:defRPr/>
              </a:pPr>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322644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6420B916-3995-4F66-8077-5414E1552FDB}" type="datetime1">
              <a:rPr lang="ru-RU" smtClean="0"/>
              <a:pPr>
                <a:defRPr/>
              </a:pPr>
              <a:t>30.11.2018</a:t>
            </a:fld>
            <a:endParaRPr lang="ru-RU"/>
          </a:p>
        </p:txBody>
      </p:sp>
      <p:sp>
        <p:nvSpPr>
          <p:cNvPr id="4" name="Footer Placeholder 3"/>
          <p:cNvSpPr>
            <a:spLocks noGrp="1"/>
          </p:cNvSpPr>
          <p:nvPr>
            <p:ph type="ftr" sz="quarter" idx="11"/>
          </p:nvPr>
        </p:nvSpPr>
        <p:spPr/>
        <p:txBody>
          <a:bodyPr/>
          <a:lstStyle/>
          <a:p>
            <a:pPr>
              <a:defRPr/>
            </a:pPr>
            <a:r>
              <a:rPr lang="ru-RU"/>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5" name="Slide Number Placeholder 4"/>
          <p:cNvSpPr>
            <a:spLocks noGrp="1"/>
          </p:cNvSpPr>
          <p:nvPr>
            <p:ph type="sldNum" sz="quarter" idx="12"/>
          </p:nvPr>
        </p:nvSpPr>
        <p:spPr/>
        <p:txBody>
          <a:bodyPr/>
          <a:lstStyle/>
          <a:p>
            <a:pPr>
              <a:defRPr/>
            </a:pPr>
            <a:fld id="{B4537D55-46E1-4C6C-A1CF-9F94FD807387}" type="slidenum">
              <a:rPr lang="ru-RU" smtClean="0"/>
              <a:pPr>
                <a:defRPr/>
              </a:pPr>
              <a:t>‹#›</a:t>
            </a:fld>
            <a:endParaRPr lang="ru-RU"/>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4253689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E72B33E-A7A8-4FB0-B759-64CC55F5EDF9}" type="datetime1">
              <a:rPr lang="ru-RU" smtClean="0"/>
              <a:pPr>
                <a:defRPr/>
              </a:pPr>
              <a:t>30.11.2018</a:t>
            </a:fld>
            <a:endParaRPr lang="ru-RU"/>
          </a:p>
        </p:txBody>
      </p:sp>
      <p:sp>
        <p:nvSpPr>
          <p:cNvPr id="3" name="Footer Placeholder 2"/>
          <p:cNvSpPr>
            <a:spLocks noGrp="1"/>
          </p:cNvSpPr>
          <p:nvPr>
            <p:ph type="ftr" sz="quarter" idx="11"/>
          </p:nvPr>
        </p:nvSpPr>
        <p:spPr/>
        <p:txBody>
          <a:bodyPr/>
          <a:lstStyle/>
          <a:p>
            <a:pPr>
              <a:defRPr/>
            </a:pPr>
            <a:r>
              <a:rPr lang="ru-RU"/>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4" name="Slide Number Placeholder 3"/>
          <p:cNvSpPr>
            <a:spLocks noGrp="1"/>
          </p:cNvSpPr>
          <p:nvPr>
            <p:ph type="sldNum" sz="quarter" idx="12"/>
          </p:nvPr>
        </p:nvSpPr>
        <p:spPr/>
        <p:txBody>
          <a:bodyPr/>
          <a:lstStyle/>
          <a:p>
            <a:pPr>
              <a:defRPr/>
            </a:pPr>
            <a:fld id="{85D03110-3EB0-485A-8B10-FF7B6ED98328}" type="slidenum">
              <a:rPr lang="ru-RU" smtClean="0"/>
              <a:pPr>
                <a:defRPr/>
              </a:pPr>
              <a:t>‹#›</a:t>
            </a:fld>
            <a:endParaRPr lang="ru-RU"/>
          </a:p>
        </p:txBody>
      </p:sp>
    </p:spTree>
    <p:extLst>
      <p:ext uri="{BB962C8B-B14F-4D97-AF65-F5344CB8AC3E}">
        <p14:creationId xmlns:p14="http://schemas.microsoft.com/office/powerpoint/2010/main" val="1335791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ru-RU"/>
              <a:t>Образец заголовка</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2EF92650-71DB-436C-83C4-29C4D082522F}" type="datetime1">
              <a:rPr lang="ru-RU" smtClean="0"/>
              <a:pPr>
                <a:defRPr/>
              </a:pPr>
              <a:t>30.11.2018</a:t>
            </a:fld>
            <a:endParaRPr lang="ru-RU"/>
          </a:p>
        </p:txBody>
      </p:sp>
      <p:sp>
        <p:nvSpPr>
          <p:cNvPr id="6" name="Footer Placeholder 5"/>
          <p:cNvSpPr>
            <a:spLocks noGrp="1"/>
          </p:cNvSpPr>
          <p:nvPr>
            <p:ph type="ftr" sz="quarter" idx="11"/>
          </p:nvPr>
        </p:nvSpPr>
        <p:spPr/>
        <p:txBody>
          <a:bodyPr/>
          <a:lstStyle/>
          <a:p>
            <a:pPr>
              <a:defRPr/>
            </a:pPr>
            <a:r>
              <a:rPr lang="ru-RU"/>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7" name="Slide Number Placeholder 6"/>
          <p:cNvSpPr>
            <a:spLocks noGrp="1"/>
          </p:cNvSpPr>
          <p:nvPr>
            <p:ph type="sldNum" sz="quarter" idx="12"/>
          </p:nvPr>
        </p:nvSpPr>
        <p:spPr/>
        <p:txBody>
          <a:bodyPr/>
          <a:lstStyle/>
          <a:p>
            <a:pPr>
              <a:defRPr/>
            </a:pPr>
            <a:fld id="{F3C11D12-DA6E-48D6-AA1A-3CD5D6126C10}" type="slidenum">
              <a:rPr lang="ru-RU" smtClean="0"/>
              <a:pPr>
                <a:defRPr/>
              </a:pPr>
              <a:t>‹#›</a:t>
            </a:fld>
            <a:endParaRPr lang="ru-RU"/>
          </a:p>
        </p:txBody>
      </p:sp>
    </p:spTree>
    <p:extLst>
      <p:ext uri="{BB962C8B-B14F-4D97-AF65-F5344CB8AC3E}">
        <p14:creationId xmlns:p14="http://schemas.microsoft.com/office/powerpoint/2010/main" val="3611251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ru-RU"/>
              <a:t>Образец заголовка</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F5830E3A-DA71-4F28-878B-AB0AA5324125}" type="datetime1">
              <a:rPr lang="ru-RU" smtClean="0"/>
              <a:pPr>
                <a:defRPr/>
              </a:pPr>
              <a:t>30.11.2018</a:t>
            </a:fld>
            <a:endParaRPr lang="ru-RU"/>
          </a:p>
        </p:txBody>
      </p:sp>
      <p:sp>
        <p:nvSpPr>
          <p:cNvPr id="6" name="Footer Placeholder 5"/>
          <p:cNvSpPr>
            <a:spLocks noGrp="1"/>
          </p:cNvSpPr>
          <p:nvPr>
            <p:ph type="ftr" sz="quarter" idx="11"/>
          </p:nvPr>
        </p:nvSpPr>
        <p:spPr/>
        <p:txBody>
          <a:bodyPr/>
          <a:lstStyle/>
          <a:p>
            <a:pPr>
              <a:defRPr/>
            </a:pPr>
            <a:r>
              <a:rPr lang="ru-RU"/>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7" name="Slide Number Placeholder 6"/>
          <p:cNvSpPr>
            <a:spLocks noGrp="1"/>
          </p:cNvSpPr>
          <p:nvPr>
            <p:ph type="sldNum" sz="quarter" idx="12"/>
          </p:nvPr>
        </p:nvSpPr>
        <p:spPr/>
        <p:txBody>
          <a:bodyPr/>
          <a:lstStyle/>
          <a:p>
            <a:pPr>
              <a:defRPr/>
            </a:pPr>
            <a:fld id="{9B9947C0-BD5D-464F-8EAE-7242CF0D7FD7}" type="slidenum">
              <a:rPr lang="ru-RU" smtClean="0"/>
              <a:pPr>
                <a:defRPr/>
              </a:pPr>
              <a:t>‹#›</a:t>
            </a:fld>
            <a:endParaRPr lang="ru-RU"/>
          </a:p>
        </p:txBody>
      </p:sp>
    </p:spTree>
    <p:extLst>
      <p:ext uri="{BB962C8B-B14F-4D97-AF65-F5344CB8AC3E}">
        <p14:creationId xmlns:p14="http://schemas.microsoft.com/office/powerpoint/2010/main" val="4238949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defRPr/>
            </a:pPr>
            <a:fld id="{E0948006-4FA6-48EF-92EE-8579CDB701D8}" type="datetime1">
              <a:rPr lang="ru-RU" smtClean="0"/>
              <a:pPr>
                <a:defRPr/>
              </a:pPr>
              <a:t>30.11.2018</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pPr>
              <a:defRPr/>
            </a:pPr>
            <a:r>
              <a:rPr lang="ru-RU"/>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defRPr/>
            </a:pPr>
            <a:fld id="{1B27AC99-8E6A-459C-8DE1-0C83495690BD}" type="slidenum">
              <a:rPr lang="ru-RU" smtClean="0"/>
              <a:pPr>
                <a:defRPr/>
              </a:pPr>
              <a:t>‹#›</a:t>
            </a:fld>
            <a:endParaRPr lang="ru-RU"/>
          </a:p>
        </p:txBody>
      </p:sp>
    </p:spTree>
    <p:extLst>
      <p:ext uri="{BB962C8B-B14F-4D97-AF65-F5344CB8AC3E}">
        <p14:creationId xmlns:p14="http://schemas.microsoft.com/office/powerpoint/2010/main" val="4168194454"/>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defRPr/>
            </a:pPr>
            <a:fld id="{E0948006-4FA6-48EF-92EE-8579CDB701D8}"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defRPr/>
            </a:pPr>
            <a:fld id="{1B27AC99-8E6A-459C-8DE1-0C83495690BD}"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4264762667"/>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defRPr/>
            </a:pPr>
            <a:fld id="{E0948006-4FA6-48EF-92EE-8579CDB701D8}"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defRPr/>
            </a:pPr>
            <a:fld id="{1B27AC99-8E6A-459C-8DE1-0C83495690BD}"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452605970"/>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defRPr/>
            </a:pPr>
            <a:fld id="{E0948006-4FA6-48EF-92EE-8579CDB701D8}" type="datetime1">
              <a:rPr lang="ru-RU" smtClean="0">
                <a:solidFill>
                  <a:prstClr val="black">
                    <a:lumMod val="65000"/>
                    <a:lumOff val="35000"/>
                  </a:prstClr>
                </a:solidFill>
              </a:rPr>
              <a:pPr>
                <a:defRPr/>
              </a:pPr>
              <a:t>30.11.2018</a:t>
            </a:fld>
            <a:endParaRPr lang="ru-RU">
              <a:solidFill>
                <a:prstClr val="black">
                  <a:lumMod val="65000"/>
                  <a:lumOff val="3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pPr>
              <a:defRPr/>
            </a:pPr>
            <a:r>
              <a:rPr lang="ru-RU">
                <a:solidFill>
                  <a:prstClr val="black">
                    <a:lumMod val="65000"/>
                    <a:lumOff val="35000"/>
                  </a:prstClr>
                </a:solidFill>
              </a:rPr>
              <a:t>      Российская академия народного хозяйства и государственной службы при  Президенте Российской Федерации.   Выпускной квалификационный проект </a:t>
            </a:r>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defRPr/>
            </a:pPr>
            <a:fld id="{1B27AC99-8E6A-459C-8DE1-0C83495690BD}"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446792215"/>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ctrTitle"/>
          </p:nvPr>
        </p:nvSpPr>
        <p:spPr>
          <a:xfrm>
            <a:off x="1115616" y="980728"/>
            <a:ext cx="7801142" cy="5472608"/>
          </a:xfrm>
        </p:spPr>
        <p:txBody>
          <a:bodyPr>
            <a:noAutofit/>
          </a:bodyPr>
          <a:lstStyle/>
          <a:p>
            <a:r>
              <a:rPr lang="ru-RU" sz="2400" b="1" dirty="0" smtClean="0">
                <a:solidFill>
                  <a:srgbClr val="0070C0"/>
                </a:solidFill>
                <a:latin typeface="Tahoma" pitchFamily="34" charset="0"/>
                <a:cs typeface="Tahoma" pitchFamily="34" charset="0"/>
              </a:rPr>
              <a:t>«Модель </a:t>
            </a:r>
            <a:r>
              <a:rPr lang="ru-RU" sz="2400" b="1" dirty="0" smtClean="0">
                <a:solidFill>
                  <a:srgbClr val="0070C0"/>
                </a:solidFill>
                <a:latin typeface="Tahoma" pitchFamily="34" charset="0"/>
                <a:cs typeface="Tahoma" pitchFamily="34" charset="0"/>
              </a:rPr>
              <a:t>инклюзивного образования в условиях</a:t>
            </a:r>
            <a:br>
              <a:rPr lang="ru-RU" sz="2400" b="1" dirty="0" smtClean="0">
                <a:solidFill>
                  <a:srgbClr val="0070C0"/>
                </a:solidFill>
                <a:latin typeface="Tahoma" pitchFamily="34" charset="0"/>
                <a:cs typeface="Tahoma" pitchFamily="34" charset="0"/>
              </a:rPr>
            </a:br>
            <a:r>
              <a:rPr lang="ru-RU" sz="2400" b="1" dirty="0" smtClean="0">
                <a:solidFill>
                  <a:srgbClr val="0070C0"/>
                </a:solidFill>
                <a:latin typeface="Tahoma" pitchFamily="34" charset="0"/>
                <a:cs typeface="Tahoma" pitchFamily="34" charset="0"/>
              </a:rPr>
              <a:t> муниципальной системы образования</a:t>
            </a:r>
            <a:br>
              <a:rPr lang="ru-RU" sz="2400" b="1" dirty="0" smtClean="0">
                <a:solidFill>
                  <a:srgbClr val="0070C0"/>
                </a:solidFill>
                <a:latin typeface="Tahoma" pitchFamily="34" charset="0"/>
                <a:cs typeface="Tahoma" pitchFamily="34" charset="0"/>
              </a:rPr>
            </a:br>
            <a:r>
              <a:rPr lang="ru-RU" sz="2400" b="1" dirty="0" smtClean="0">
                <a:solidFill>
                  <a:srgbClr val="0070C0"/>
                </a:solidFill>
                <a:latin typeface="Tahoma" pitchFamily="34" charset="0"/>
                <a:cs typeface="Tahoma" pitchFamily="34" charset="0"/>
              </a:rPr>
              <a:t> г. Дивногорска»</a:t>
            </a:r>
            <a:br>
              <a:rPr lang="ru-RU" sz="2400" b="1" dirty="0" smtClean="0">
                <a:solidFill>
                  <a:srgbClr val="0070C0"/>
                </a:solidFill>
                <a:latin typeface="Tahoma" pitchFamily="34" charset="0"/>
                <a:cs typeface="Tahoma" pitchFamily="34" charset="0"/>
              </a:rPr>
            </a:br>
            <a:r>
              <a:rPr lang="ru-RU" sz="2400" b="1" dirty="0" smtClean="0">
                <a:solidFill>
                  <a:srgbClr val="0070C0"/>
                </a:solidFill>
                <a:latin typeface="Tahoma" pitchFamily="34" charset="0"/>
                <a:cs typeface="Tahoma" pitchFamily="34" charset="0"/>
              </a:rPr>
              <a:t/>
            </a:r>
            <a:br>
              <a:rPr lang="ru-RU" sz="2400" b="1" dirty="0" smtClean="0">
                <a:solidFill>
                  <a:srgbClr val="0070C0"/>
                </a:solidFill>
                <a:latin typeface="Tahoma" pitchFamily="34" charset="0"/>
                <a:cs typeface="Tahoma" pitchFamily="34" charset="0"/>
              </a:rPr>
            </a:br>
            <a:r>
              <a:rPr lang="ru-RU" sz="2400" b="1" dirty="0" smtClean="0">
                <a:solidFill>
                  <a:srgbClr val="0070C0"/>
                </a:solidFill>
                <a:latin typeface="Tahoma" pitchFamily="34" charset="0"/>
                <a:cs typeface="Tahoma" pitchFamily="34" charset="0"/>
              </a:rPr>
              <a:t> </a:t>
            </a:r>
            <a:r>
              <a:rPr lang="ru-RU" sz="2400" dirty="0">
                <a:solidFill>
                  <a:srgbClr val="0070C0"/>
                </a:solidFill>
                <a:latin typeface="Tahoma" pitchFamily="34" charset="0"/>
                <a:cs typeface="Tahoma" pitchFamily="34" charset="0"/>
              </a:rPr>
              <a:t/>
            </a:r>
            <a:br>
              <a:rPr lang="ru-RU" sz="2400" dirty="0">
                <a:solidFill>
                  <a:srgbClr val="0070C0"/>
                </a:solidFill>
                <a:latin typeface="Tahoma" pitchFamily="34" charset="0"/>
                <a:cs typeface="Tahoma" pitchFamily="34" charset="0"/>
              </a:rPr>
            </a:br>
            <a:r>
              <a:rPr lang="ru-RU" sz="2000" dirty="0" smtClean="0">
                <a:latin typeface="Times New Roman" pitchFamily="18" charset="0"/>
                <a:cs typeface="Times New Roman" pitchFamily="18" charset="0"/>
              </a:rPr>
              <a:t>Выполнил:</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Кабацура Г.В.</a:t>
            </a:r>
            <a:br>
              <a:rPr lang="ru-RU" sz="24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Научный руководитель: </a:t>
            </a:r>
            <a:r>
              <a:rPr lang="ru-RU" sz="2400" dirty="0" err="1" smtClean="0">
                <a:latin typeface="Times New Roman" pitchFamily="18" charset="0"/>
                <a:cs typeface="Times New Roman" pitchFamily="18" charset="0"/>
              </a:rPr>
              <a:t>к.п.н</a:t>
            </a:r>
            <a:r>
              <a:rPr lang="ru-RU" sz="2400" dirty="0" smtClean="0">
                <a:latin typeface="Times New Roman" pitchFamily="18" charset="0"/>
                <a:cs typeface="Times New Roman" pitchFamily="18" charset="0"/>
              </a:rPr>
              <a:t>., доцент,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err="1" smtClean="0">
                <a:latin typeface="Times New Roman" pitchFamily="18" charset="0"/>
                <a:cs typeface="Times New Roman" pitchFamily="18" charset="0"/>
              </a:rPr>
              <a:t>зав.кафедрой</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Сидоренко О.А.</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b="1" dirty="0" smtClean="0">
                <a:solidFill>
                  <a:srgbClr val="0070C0"/>
                </a:solidFill>
                <a:latin typeface="Times New Roman" pitchFamily="18" charset="0"/>
                <a:cs typeface="Times New Roman" pitchFamily="18" charset="0"/>
              </a:rPr>
              <a:t/>
            </a:r>
            <a:br>
              <a:rPr lang="ru-RU" sz="2400" b="1" dirty="0" smtClean="0">
                <a:solidFill>
                  <a:srgbClr val="0070C0"/>
                </a:solidFill>
                <a:latin typeface="Times New Roman" pitchFamily="18" charset="0"/>
                <a:cs typeface="Times New Roman" pitchFamily="18" charset="0"/>
              </a:rPr>
            </a:br>
            <a:r>
              <a:rPr lang="ru-RU" sz="2400" b="1" dirty="0">
                <a:solidFill>
                  <a:srgbClr val="0070C0"/>
                </a:solidFill>
                <a:latin typeface="Tahoma" pitchFamily="34" charset="0"/>
                <a:cs typeface="Tahoma" pitchFamily="34" charset="0"/>
              </a:rPr>
              <a:t/>
            </a:r>
            <a:br>
              <a:rPr lang="ru-RU" sz="2400" b="1" dirty="0">
                <a:solidFill>
                  <a:srgbClr val="0070C0"/>
                </a:solidFill>
                <a:latin typeface="Tahoma" pitchFamily="34" charset="0"/>
                <a:cs typeface="Tahoma" pitchFamily="34" charset="0"/>
              </a:rPr>
            </a:br>
            <a:r>
              <a:rPr lang="ru-RU" sz="2400" b="1" dirty="0">
                <a:solidFill>
                  <a:srgbClr val="921A1D"/>
                </a:solidFill>
                <a:latin typeface="Tahoma" pitchFamily="34" charset="0"/>
                <a:cs typeface="Tahoma" pitchFamily="34" charset="0"/>
              </a:rPr>
              <a:t/>
            </a:r>
            <a:br>
              <a:rPr lang="ru-RU" sz="2400" b="1" dirty="0">
                <a:solidFill>
                  <a:srgbClr val="921A1D"/>
                </a:solidFill>
                <a:latin typeface="Tahoma" pitchFamily="34" charset="0"/>
                <a:cs typeface="Tahoma" pitchFamily="34" charset="0"/>
              </a:rPr>
            </a:br>
            <a:r>
              <a:rPr lang="ru-RU" sz="1800" dirty="0">
                <a:latin typeface="Times New Roman" pitchFamily="18" charset="0"/>
                <a:cs typeface="Times New Roman" pitchFamily="18" charset="0"/>
              </a:rPr>
              <a:t>г. </a:t>
            </a:r>
            <a:r>
              <a:rPr lang="ru-RU" sz="1800" dirty="0" smtClean="0">
                <a:latin typeface="Times New Roman" pitchFamily="18" charset="0"/>
                <a:cs typeface="Times New Roman" pitchFamily="18" charset="0"/>
              </a:rPr>
              <a:t>Красноярск, </a:t>
            </a:r>
            <a:r>
              <a:rPr lang="ru-RU" sz="1800" dirty="0">
                <a:latin typeface="Times New Roman" pitchFamily="18" charset="0"/>
                <a:cs typeface="Times New Roman" pitchFamily="18" charset="0"/>
              </a:rPr>
              <a:t>2018 год</a:t>
            </a:r>
            <a:endParaRPr lang="ru-RU" sz="1575" dirty="0">
              <a:latin typeface="Times New Roman" pitchFamily="18" charset="0"/>
              <a:ea typeface="Tahoma" pitchFamily="34" charset="0"/>
              <a:cs typeface="Times New Roman" pitchFamily="18" charset="0"/>
            </a:endParaRPr>
          </a:p>
        </p:txBody>
      </p:sp>
      <p:sp>
        <p:nvSpPr>
          <p:cNvPr id="7" name="Прямоугольник 6"/>
          <p:cNvSpPr>
            <a:spLocks noChangeArrowheads="1"/>
          </p:cNvSpPr>
          <p:nvPr/>
        </p:nvSpPr>
        <p:spPr bwMode="auto">
          <a:xfrm flipH="1">
            <a:off x="0" y="0"/>
            <a:ext cx="924826" cy="6858000"/>
          </a:xfrm>
          <a:prstGeom prst="rect">
            <a:avLst/>
          </a:prstGeom>
          <a:gradFill rotWithShape="1">
            <a:gsLst>
              <a:gs pos="44169">
                <a:schemeClr val="accent5"/>
              </a:gs>
              <a:gs pos="39999">
                <a:schemeClr val="accent5"/>
              </a:gs>
              <a:gs pos="31650">
                <a:schemeClr val="accent5"/>
              </a:gs>
              <a:gs pos="0">
                <a:schemeClr val="accent5"/>
              </a:gs>
              <a:gs pos="84166">
                <a:schemeClr val="accent5"/>
              </a:gs>
              <a:gs pos="77508">
                <a:schemeClr val="accent5"/>
              </a:gs>
              <a:gs pos="73319">
                <a:schemeClr val="accent5"/>
              </a:gs>
              <a:gs pos="63350">
                <a:schemeClr val="accent5"/>
              </a:gs>
              <a:gs pos="50000">
                <a:schemeClr val="accent5"/>
              </a:gs>
              <a:gs pos="100000">
                <a:schemeClr val="accent5"/>
              </a:gs>
            </a:gsLst>
            <a:lin ang="0" scaled="1"/>
          </a:gradFill>
          <a:ln w="9525" algn="ctr">
            <a:noFill/>
            <a:round/>
            <a:headEnd/>
            <a:tailEnd/>
          </a:ln>
          <a:effectLst>
            <a:outerShdw blurRad="50800" dist="38100" dir="2700000" algn="tl" rotWithShape="0">
              <a:prstClr val="black">
                <a:alpha val="40000"/>
              </a:prstClr>
            </a:outerShdw>
          </a:effectLst>
        </p:spPr>
        <p:txBody>
          <a:bodyPr/>
          <a:lstStyle/>
          <a:p>
            <a:pPr defTabSz="782241"/>
            <a:endParaRPr lang="ru-RU" dirty="0">
              <a:solidFill>
                <a:srgbClr val="0070C0"/>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0904" y="56010"/>
            <a:ext cx="7848872" cy="1088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54754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schemeClr val="tx1"/>
                </a:solidFill>
                <a:latin typeface="Times New Roman" pitchFamily="18" charset="0"/>
                <a:cs typeface="Times New Roman" pitchFamily="18" charset="0"/>
              </a:rPr>
              <a:pPr>
                <a:defRPr/>
              </a:pPr>
              <a:t>10</a:t>
            </a:fld>
            <a:endParaRPr lang="ru-RU" sz="1200" b="1" dirty="0">
              <a:solidFill>
                <a:schemeClr val="tx1"/>
              </a:solidFill>
              <a:latin typeface="Times New Roman" pitchFamily="18" charset="0"/>
              <a:cs typeface="Times New Roman" pitchFamily="18"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val="4039767152"/>
              </p:ext>
            </p:extLst>
          </p:nvPr>
        </p:nvGraphicFramePr>
        <p:xfrm>
          <a:off x="323528" y="332657"/>
          <a:ext cx="8280920" cy="6336704"/>
        </p:xfrm>
        <a:graphic>
          <a:graphicData uri="http://schemas.openxmlformats.org/drawingml/2006/table">
            <a:tbl>
              <a:tblPr firstRow="1" bandRow="1"/>
              <a:tblGrid>
                <a:gridCol w="2736304">
                  <a:extLst>
                    <a:ext uri="{9D8B030D-6E8A-4147-A177-3AD203B41FA5}">
                      <a16:colId xmlns:a16="http://schemas.microsoft.com/office/drawing/2014/main" xmlns="" val="20000"/>
                    </a:ext>
                  </a:extLst>
                </a:gridCol>
                <a:gridCol w="5544616">
                  <a:extLst>
                    <a:ext uri="{9D8B030D-6E8A-4147-A177-3AD203B41FA5}">
                      <a16:colId xmlns:a16="http://schemas.microsoft.com/office/drawing/2014/main" xmlns="" val="20001"/>
                    </a:ext>
                  </a:extLst>
                </a:gridCol>
              </a:tblGrid>
              <a:tr h="456696">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800" b="0" i="0" u="none" strike="noStrike" kern="1200" baseline="0" dirty="0" smtClean="0">
                          <a:solidFill>
                            <a:schemeClr val="bg1"/>
                          </a:solidFill>
                          <a:latin typeface="Times New Roman" pitchFamily="18" charset="0"/>
                          <a:ea typeface="+mn-ea"/>
                          <a:cs typeface="Times New Roman" pitchFamily="18" charset="0"/>
                        </a:rPr>
                        <a:t>Задачи модели:</a:t>
                      </a:r>
                      <a:endParaRPr lang="ru-RU" sz="1800" b="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ctr" defTabSz="1007943" rtl="0" eaLnBrk="1" fontAlgn="auto" latinLnBrk="0" hangingPunct="1">
                        <a:lnSpc>
                          <a:spcPct val="100000"/>
                        </a:lnSpc>
                        <a:spcBef>
                          <a:spcPts val="0"/>
                        </a:spcBef>
                        <a:spcAft>
                          <a:spcPts val="0"/>
                        </a:spcAft>
                        <a:buClrTx/>
                        <a:buSzTx/>
                        <a:buFontTx/>
                        <a:buNone/>
                        <a:tabLst/>
                        <a:defRPr/>
                      </a:pPr>
                      <a:r>
                        <a:rPr lang="ru-RU" sz="1800" b="0" i="0" u="none" strike="noStrike" kern="1200" baseline="0" dirty="0" smtClean="0">
                          <a:solidFill>
                            <a:schemeClr val="tx1"/>
                          </a:solidFill>
                          <a:latin typeface="Times New Roman" pitchFamily="18" charset="0"/>
                          <a:ea typeface="+mn-ea"/>
                          <a:cs typeface="Times New Roman" pitchFamily="18" charset="0"/>
                        </a:rPr>
                        <a:t>Показатели</a:t>
                      </a:r>
                      <a:endParaRPr lang="ru-RU" sz="1800" b="0" dirty="0">
                        <a:solidFill>
                          <a:schemeClr val="tx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397656">
                <a:tc>
                  <a:txBody>
                    <a:bodyPr/>
                    <a:lstStyle/>
                    <a:p>
                      <a:r>
                        <a:rPr lang="ru-RU" sz="1400" kern="1200" dirty="0" smtClean="0">
                          <a:solidFill>
                            <a:schemeClr val="bg1"/>
                          </a:solidFill>
                          <a:effectLst/>
                          <a:latin typeface="Times New Roman" pitchFamily="18" charset="0"/>
                          <a:ea typeface="+mn-ea"/>
                          <a:cs typeface="Times New Roman" pitchFamily="18" charset="0"/>
                        </a:rPr>
                        <a:t>Обеспечение вариативности предоставления образовательных услуг, социализация и профессионализация</a:t>
                      </a:r>
                      <a:endParaRPr lang="ru-RU" sz="1400" b="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171450" indent="-171450" algn="l">
                        <a:buFont typeface="Wingdings" pitchFamily="2" charset="2"/>
                        <a:buChar char="ü"/>
                      </a:pPr>
                      <a:r>
                        <a:rPr lang="ru-RU" sz="1200" dirty="0" smtClean="0">
                          <a:latin typeface="+mj-lt"/>
                        </a:rPr>
                        <a:t>Доля детей</a:t>
                      </a:r>
                      <a:r>
                        <a:rPr lang="ru-RU" sz="1200" baseline="0" dirty="0" smtClean="0">
                          <a:latin typeface="+mj-lt"/>
                        </a:rPr>
                        <a:t> раннего возраста, получающих образование с использованием вариативных форм</a:t>
                      </a:r>
                    </a:p>
                    <a:p>
                      <a:pPr marL="171450" indent="-171450" algn="l">
                        <a:buFont typeface="Wingdings" pitchFamily="2" charset="2"/>
                        <a:buChar char="ü"/>
                      </a:pPr>
                      <a:r>
                        <a:rPr lang="ru-RU" sz="1200" baseline="0" dirty="0" smtClean="0">
                          <a:latin typeface="+mj-lt"/>
                        </a:rPr>
                        <a:t>Доля детей с ОВЗ, вовлеченных в систему дополнительного образования</a:t>
                      </a:r>
                    </a:p>
                    <a:p>
                      <a:pPr marL="171450" indent="-171450" algn="l">
                        <a:buFont typeface="Wingdings" pitchFamily="2" charset="2"/>
                        <a:buChar char="ü"/>
                      </a:pPr>
                      <a:r>
                        <a:rPr lang="ru-RU" sz="1200" baseline="0" dirty="0" smtClean="0">
                          <a:latin typeface="+mj-lt"/>
                        </a:rPr>
                        <a:t>Доля детей с ОВЗ, обучающихся с применением дистанционных образовательных технологий</a:t>
                      </a:r>
                    </a:p>
                    <a:p>
                      <a:pPr marL="171450" indent="-171450" algn="l">
                        <a:buFont typeface="Wingdings" pitchFamily="2" charset="2"/>
                        <a:buChar char="ü"/>
                      </a:pPr>
                      <a:r>
                        <a:rPr lang="ru-RU" sz="1200" baseline="0" dirty="0" smtClean="0">
                          <a:latin typeface="+mj-lt"/>
                        </a:rPr>
                        <a:t>Количество мероприятий по профессиональной ориентации с участием детей с ОВЗ</a:t>
                      </a:r>
                    </a:p>
                    <a:p>
                      <a:pPr marL="171450" indent="-171450" algn="l">
                        <a:buFont typeface="Wingdings" pitchFamily="2" charset="2"/>
                        <a:buChar char="ü"/>
                      </a:pPr>
                      <a:r>
                        <a:rPr lang="ru-RU" sz="1200" baseline="0" dirty="0" smtClean="0">
                          <a:latin typeface="+mj-lt"/>
                        </a:rPr>
                        <a:t>Доля программ профессионального обучения, адаптированных для  обучающихся с ОВЗ</a:t>
                      </a:r>
                      <a:endParaRPr lang="ru-RU" sz="1200" dirty="0">
                        <a:latin typeface="+mj-lt"/>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038914">
                <a:tc>
                  <a:txBody>
                    <a:bodyPr/>
                    <a:lstStyle/>
                    <a:p>
                      <a:r>
                        <a:rPr lang="ru-RU" sz="1400" kern="1200" dirty="0" smtClean="0">
                          <a:solidFill>
                            <a:schemeClr val="bg1"/>
                          </a:solidFill>
                          <a:effectLst/>
                          <a:latin typeface="Times New Roman" pitchFamily="18" charset="0"/>
                          <a:ea typeface="+mn-ea"/>
                          <a:cs typeface="Times New Roman" pitchFamily="18" charset="0"/>
                        </a:rPr>
                        <a:t>Обеспечение комплексного медико-психолого-педагогического сопровождения</a:t>
                      </a:r>
                      <a:endParaRPr lang="ru-RU" sz="1400" b="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171450" marR="0" lvl="0" indent="-171450" algn="l" defTabSz="1007943" rtl="0" eaLnBrk="1" fontAlgn="auto" latinLnBrk="0" hangingPunct="1">
                        <a:lnSpc>
                          <a:spcPct val="100000"/>
                        </a:lnSpc>
                        <a:spcBef>
                          <a:spcPts val="0"/>
                        </a:spcBef>
                        <a:spcAft>
                          <a:spcPts val="0"/>
                        </a:spcAft>
                        <a:buClrTx/>
                        <a:buSzTx/>
                        <a:buFont typeface="Wingdings" pitchFamily="2" charset="2"/>
                        <a:buChar char="ü"/>
                        <a:tabLst/>
                        <a:defRPr/>
                      </a:pPr>
                      <a:r>
                        <a:rPr kumimoji="0" lang="ru-RU" sz="1200" b="0" i="0" u="none" strike="noStrike" kern="1200" cap="none" spc="0" normalizeH="0" baseline="0" noProof="0" dirty="0" smtClean="0">
                          <a:ln>
                            <a:noFill/>
                          </a:ln>
                          <a:solidFill>
                            <a:prstClr val="black"/>
                          </a:solidFill>
                          <a:effectLst/>
                          <a:uLnTx/>
                          <a:uFillTx/>
                          <a:latin typeface="+mj-lt"/>
                          <a:ea typeface="+mn-ea"/>
                          <a:cs typeface="Times New Roman" pitchFamily="18" charset="0"/>
                        </a:rPr>
                        <a:t>Доля ОО, в которых </a:t>
                      </a:r>
                      <a:r>
                        <a:rPr kumimoji="0" lang="ru-RU" sz="1200" b="0" i="0" u="none" strike="noStrike" kern="1200" cap="none" spc="0" normalizeH="0" baseline="0" noProof="0" dirty="0" smtClean="0">
                          <a:ln>
                            <a:noFill/>
                          </a:ln>
                          <a:solidFill>
                            <a:prstClr val="black"/>
                          </a:solidFill>
                          <a:effectLst/>
                          <a:uLnTx/>
                          <a:uFillTx/>
                          <a:latin typeface="+mj-lt"/>
                          <a:ea typeface="+mn-ea"/>
                          <a:cs typeface="Times New Roman" pitchFamily="18" charset="0"/>
                        </a:rPr>
                        <a:t>педагогические консилиумы </a:t>
                      </a:r>
                      <a:r>
                        <a:rPr kumimoji="0" lang="ru-RU" sz="1200" b="0" i="0" u="none" strike="noStrike" kern="1200" cap="none" spc="0" normalizeH="0" baseline="0" noProof="0" dirty="0" smtClean="0">
                          <a:ln>
                            <a:noFill/>
                          </a:ln>
                          <a:solidFill>
                            <a:prstClr val="black"/>
                          </a:solidFill>
                          <a:effectLst/>
                          <a:uLnTx/>
                          <a:uFillTx/>
                          <a:latin typeface="+mj-lt"/>
                          <a:ea typeface="+mn-ea"/>
                          <a:cs typeface="Times New Roman" pitchFamily="18" charset="0"/>
                        </a:rPr>
                        <a:t>полностью укомплектованы  специалистами</a:t>
                      </a:r>
                    </a:p>
                    <a:p>
                      <a:pPr marL="171450" marR="0" lvl="0" indent="-171450" algn="l" defTabSz="1007943" rtl="0" eaLnBrk="1" fontAlgn="auto" latinLnBrk="0" hangingPunct="1">
                        <a:lnSpc>
                          <a:spcPct val="100000"/>
                        </a:lnSpc>
                        <a:spcBef>
                          <a:spcPts val="0"/>
                        </a:spcBef>
                        <a:spcAft>
                          <a:spcPts val="0"/>
                        </a:spcAft>
                        <a:buClrTx/>
                        <a:buSzTx/>
                        <a:buFont typeface="Wingdings" pitchFamily="2" charset="2"/>
                        <a:buChar char="ü"/>
                        <a:tabLst/>
                        <a:defRPr/>
                      </a:pPr>
                      <a:r>
                        <a:rPr kumimoji="0" lang="ru-RU" sz="1200" b="0" i="0" u="none" strike="noStrike" kern="1200" cap="none" spc="0" normalizeH="0" baseline="0" noProof="0" dirty="0" smtClean="0">
                          <a:ln>
                            <a:noFill/>
                          </a:ln>
                          <a:solidFill>
                            <a:prstClr val="black"/>
                          </a:solidFill>
                          <a:effectLst/>
                          <a:uLnTx/>
                          <a:uFillTx/>
                          <a:latin typeface="+mj-lt"/>
                          <a:ea typeface="+mn-ea"/>
                          <a:cs typeface="Times New Roman" pitchFamily="18" charset="0"/>
                        </a:rPr>
                        <a:t>Доля ОО, в которых заключены договоры о сотрудничестве с ТПМПК</a:t>
                      </a:r>
                      <a:endParaRPr kumimoji="0" lang="ru-RU" sz="1200" b="0" i="0" u="none" strike="noStrike" kern="1200" cap="none" spc="0" normalizeH="0" baseline="0" noProof="0" dirty="0">
                        <a:ln>
                          <a:noFill/>
                        </a:ln>
                        <a:solidFill>
                          <a:prstClr val="black"/>
                        </a:solidFill>
                        <a:effectLst/>
                        <a:uLnTx/>
                        <a:uFillTx/>
                        <a:latin typeface="+mj-lt"/>
                        <a:ea typeface="+mn-ea"/>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28485">
                <a:tc>
                  <a:txBody>
                    <a:bodyPr/>
                    <a:lstStyle/>
                    <a:p>
                      <a:r>
                        <a:rPr lang="ru-RU" sz="1400" kern="1200" dirty="0" smtClean="0">
                          <a:solidFill>
                            <a:schemeClr val="bg1"/>
                          </a:solidFill>
                          <a:effectLst/>
                          <a:latin typeface="Times New Roman" pitchFamily="18" charset="0"/>
                          <a:ea typeface="+mn-ea"/>
                          <a:cs typeface="Times New Roman" pitchFamily="18" charset="0"/>
                        </a:rPr>
                        <a:t>Формирование системы  методического обеспечения и сопровождения инклюзивного образования; развитие</a:t>
                      </a:r>
                    </a:p>
                    <a:p>
                      <a:r>
                        <a:rPr lang="ru-RU" sz="1400" kern="1200" dirty="0" smtClean="0">
                          <a:solidFill>
                            <a:schemeClr val="bg1"/>
                          </a:solidFill>
                          <a:effectLst/>
                          <a:latin typeface="Times New Roman" pitchFamily="18" charset="0"/>
                          <a:ea typeface="+mn-ea"/>
                          <a:cs typeface="Times New Roman" pitchFamily="18" charset="0"/>
                        </a:rPr>
                        <a:t>профессиональной компетентности</a:t>
                      </a:r>
                      <a:endParaRPr lang="ru-RU" sz="1400" b="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228600" marR="0" lvl="0" indent="-228600" algn="l" defTabSz="1007943" rtl="0" eaLnBrk="1" fontAlgn="auto" latinLnBrk="0" hangingPunct="1">
                        <a:lnSpc>
                          <a:spcPct val="100000"/>
                        </a:lnSpc>
                        <a:spcBef>
                          <a:spcPts val="0"/>
                        </a:spcBef>
                        <a:spcAft>
                          <a:spcPts val="0"/>
                        </a:spcAft>
                        <a:buClrTx/>
                        <a:buSzTx/>
                        <a:buFont typeface="Wingdings" pitchFamily="2" charset="2"/>
                        <a:buChar char="ü"/>
                        <a:tabLst/>
                        <a:defRPr/>
                      </a:pPr>
                      <a:r>
                        <a:rPr lang="ru-RU" sz="1200" b="0" dirty="0" smtClean="0">
                          <a:solidFill>
                            <a:schemeClr val="tx1"/>
                          </a:solidFill>
                          <a:latin typeface="+mj-lt"/>
                          <a:cs typeface="Calibri" panose="020F0502020204030204" pitchFamily="34" charset="0"/>
                        </a:rPr>
                        <a:t>Доля педагогических работников, руководителей и специалистов, получивших консультационную и методическую поддержку </a:t>
                      </a:r>
                    </a:p>
                    <a:p>
                      <a:pPr marL="228600" marR="0" lvl="0" indent="-228600" algn="l" defTabSz="1007943" rtl="0" eaLnBrk="1" fontAlgn="auto" latinLnBrk="0" hangingPunct="1">
                        <a:lnSpc>
                          <a:spcPct val="100000"/>
                        </a:lnSpc>
                        <a:spcBef>
                          <a:spcPts val="0"/>
                        </a:spcBef>
                        <a:spcAft>
                          <a:spcPts val="0"/>
                        </a:spcAft>
                        <a:buClrTx/>
                        <a:buSzTx/>
                        <a:buFont typeface="Wingdings" pitchFamily="2" charset="2"/>
                        <a:buChar char="ü"/>
                        <a:tabLst/>
                        <a:defRPr/>
                      </a:pPr>
                      <a:r>
                        <a:rPr lang="ru-RU" sz="1200" b="0" dirty="0" smtClean="0">
                          <a:solidFill>
                            <a:schemeClr val="tx1"/>
                          </a:solidFill>
                          <a:latin typeface="+mj-lt"/>
                          <a:cs typeface="Calibri" panose="020F0502020204030204" pitchFamily="34" charset="0"/>
                        </a:rPr>
                        <a:t>Количество методических материалов</a:t>
                      </a:r>
                      <a:r>
                        <a:rPr lang="ru-RU" sz="1200" b="0" baseline="0" dirty="0" smtClean="0">
                          <a:solidFill>
                            <a:schemeClr val="tx1"/>
                          </a:solidFill>
                          <a:latin typeface="+mj-lt"/>
                          <a:cs typeface="Calibri" panose="020F0502020204030204" pitchFamily="34" charset="0"/>
                        </a:rPr>
                        <a:t> и рекомендаций по обучению и сопровождению детей с ОВЗ</a:t>
                      </a:r>
                    </a:p>
                    <a:p>
                      <a:pPr marL="228600" marR="0" lvl="0" indent="-228600" algn="l" defTabSz="1007943" rtl="0" eaLnBrk="1" fontAlgn="auto" latinLnBrk="0" hangingPunct="1">
                        <a:lnSpc>
                          <a:spcPct val="100000"/>
                        </a:lnSpc>
                        <a:spcBef>
                          <a:spcPts val="0"/>
                        </a:spcBef>
                        <a:spcAft>
                          <a:spcPts val="0"/>
                        </a:spcAft>
                        <a:buClrTx/>
                        <a:buSzTx/>
                        <a:buFont typeface="Wingdings" pitchFamily="2" charset="2"/>
                        <a:buChar char="ü"/>
                        <a:tabLst/>
                        <a:defRPr/>
                      </a:pPr>
                      <a:r>
                        <a:rPr lang="ru-RU" sz="1200" b="0" baseline="0" dirty="0" smtClean="0">
                          <a:solidFill>
                            <a:schemeClr val="tx1"/>
                          </a:solidFill>
                          <a:latin typeface="+mj-lt"/>
                          <a:cs typeface="Calibri" panose="020F0502020204030204" pitchFamily="34" charset="0"/>
                        </a:rPr>
                        <a:t>Доля педагогов, использующих специальные методы и средства обучения</a:t>
                      </a:r>
                      <a:endParaRPr lang="ru-RU" sz="1200" b="0" dirty="0">
                        <a:solidFill>
                          <a:schemeClr val="tx1"/>
                        </a:solidFill>
                        <a:latin typeface="+mj-lt"/>
                        <a:cs typeface="Calibri" panose="020F0502020204030204" pitchFamily="34"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914953">
                <a:tc>
                  <a:txBody>
                    <a:bodyPr/>
                    <a:lstStyle/>
                    <a:p>
                      <a:r>
                        <a:rPr lang="ru-RU" sz="1400" kern="1200" dirty="0" smtClean="0">
                          <a:solidFill>
                            <a:schemeClr val="bg1"/>
                          </a:solidFill>
                          <a:effectLst/>
                          <a:latin typeface="Times New Roman" pitchFamily="18" charset="0"/>
                          <a:ea typeface="+mn-ea"/>
                          <a:cs typeface="Times New Roman" pitchFamily="18" charset="0"/>
                        </a:rPr>
                        <a:t>Обеспечение доступной среды</a:t>
                      </a:r>
                      <a:endParaRPr lang="ru-RU" sz="1400" b="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171450" marR="0" lvl="0" indent="-171450" algn="l" defTabSz="1007943" rtl="0" eaLnBrk="1" fontAlgn="auto" latinLnBrk="0" hangingPunct="1">
                        <a:lnSpc>
                          <a:spcPct val="100000"/>
                        </a:lnSpc>
                        <a:spcBef>
                          <a:spcPts val="0"/>
                        </a:spcBef>
                        <a:spcAft>
                          <a:spcPts val="0"/>
                        </a:spcAft>
                        <a:buClrTx/>
                        <a:buSzTx/>
                        <a:buFont typeface="Wingdings" pitchFamily="2" charset="2"/>
                        <a:buChar char="ü"/>
                        <a:tabLst/>
                        <a:defRPr/>
                      </a:pPr>
                      <a:r>
                        <a:rPr kumimoji="0" lang="ru-RU" sz="1200" b="0" i="0" u="none" strike="noStrike" kern="1200" cap="none" spc="0" normalizeH="0" baseline="0" noProof="0" dirty="0" smtClean="0">
                          <a:ln>
                            <a:noFill/>
                          </a:ln>
                          <a:solidFill>
                            <a:prstClr val="black"/>
                          </a:solidFill>
                          <a:effectLst/>
                          <a:uLnTx/>
                          <a:uFillTx/>
                          <a:latin typeface="+mj-lt"/>
                          <a:ea typeface="+mn-ea"/>
                          <a:cs typeface="Times New Roman" pitchFamily="18" charset="0"/>
                        </a:rPr>
                        <a:t>Доля детей с ОВЗ, вовлеченных в инклюзивное обучение</a:t>
                      </a:r>
                    </a:p>
                    <a:p>
                      <a:pPr marL="171450" marR="0" lvl="0" indent="-171450" algn="l" defTabSz="1007943" rtl="0" eaLnBrk="1" fontAlgn="auto" latinLnBrk="0" hangingPunct="1">
                        <a:lnSpc>
                          <a:spcPct val="100000"/>
                        </a:lnSpc>
                        <a:spcBef>
                          <a:spcPts val="0"/>
                        </a:spcBef>
                        <a:spcAft>
                          <a:spcPts val="0"/>
                        </a:spcAft>
                        <a:buClrTx/>
                        <a:buSzTx/>
                        <a:buFont typeface="Wingdings" pitchFamily="2" charset="2"/>
                        <a:buChar char="ü"/>
                        <a:tabLst/>
                        <a:defRPr/>
                      </a:pPr>
                      <a:r>
                        <a:rPr kumimoji="0" lang="ru-RU" sz="1200" b="0" i="0" u="none" strike="noStrike" kern="1200" cap="none" spc="0" normalizeH="0" baseline="0" noProof="0" dirty="0" smtClean="0">
                          <a:ln>
                            <a:noFill/>
                          </a:ln>
                          <a:solidFill>
                            <a:prstClr val="black"/>
                          </a:solidFill>
                          <a:effectLst/>
                          <a:uLnTx/>
                          <a:uFillTx/>
                          <a:latin typeface="+mj-lt"/>
                          <a:ea typeface="+mn-ea"/>
                          <a:cs typeface="Times New Roman" pitchFamily="18" charset="0"/>
                        </a:rPr>
                        <a:t>Доля ОО, в которых создана универсальная образовательная среда.</a:t>
                      </a:r>
                    </a:p>
                    <a:p>
                      <a:pPr marL="171450" marR="0" lvl="0" indent="-171450" algn="l" defTabSz="1007943" rtl="0" eaLnBrk="1" fontAlgn="auto" latinLnBrk="0" hangingPunct="1">
                        <a:lnSpc>
                          <a:spcPct val="100000"/>
                        </a:lnSpc>
                        <a:spcBef>
                          <a:spcPts val="0"/>
                        </a:spcBef>
                        <a:spcAft>
                          <a:spcPts val="0"/>
                        </a:spcAft>
                        <a:buClrTx/>
                        <a:buSzTx/>
                        <a:buFont typeface="Wingdings" pitchFamily="2" charset="2"/>
                        <a:buChar char="ü"/>
                        <a:tabLst/>
                        <a:defRPr/>
                      </a:pPr>
                      <a:r>
                        <a:rPr kumimoji="0" lang="ru-RU" sz="1200" b="0" i="0" u="none" strike="noStrike" kern="1200" cap="none" spc="0" normalizeH="0" baseline="0" noProof="0" dirty="0" smtClean="0">
                          <a:ln>
                            <a:noFill/>
                          </a:ln>
                          <a:solidFill>
                            <a:prstClr val="black"/>
                          </a:solidFill>
                          <a:effectLst/>
                          <a:uLnTx/>
                          <a:uFillTx/>
                          <a:latin typeface="+mj-lt"/>
                          <a:ea typeface="+mn-ea"/>
                          <a:cs typeface="Times New Roman" pitchFamily="18" charset="0"/>
                        </a:rPr>
                        <a:t>Доля ОО, в которых создана доступная среда для отдельных нозологий</a:t>
                      </a:r>
                      <a:endParaRPr kumimoji="0" lang="ru-RU" sz="1200" b="0" i="0" u="none" strike="noStrike" kern="1200" cap="none" spc="0" normalizeH="0" baseline="0" noProof="0" dirty="0">
                        <a:ln>
                          <a:noFill/>
                        </a:ln>
                        <a:solidFill>
                          <a:prstClr val="black"/>
                        </a:solidFill>
                        <a:effectLst/>
                        <a:uLnTx/>
                        <a:uFillTx/>
                        <a:latin typeface="+mj-lt"/>
                        <a:ea typeface="+mn-ea"/>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353661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2259" y="188640"/>
            <a:ext cx="8568662" cy="576064"/>
          </a:xfrm>
        </p:spPr>
        <p:txBody>
          <a:bodyPr>
            <a:noAutofit/>
          </a:bodyPr>
          <a:lstStyle/>
          <a:p>
            <a:pPr algn="ctr"/>
            <a:r>
              <a:rPr lang="ru-RU" sz="2000" dirty="0" smtClean="0">
                <a:latin typeface="Arial Black" panose="020B0A04020102020204" pitchFamily="34" charset="0"/>
                <a:cs typeface="Times New Roman" panose="02020603050405020304" pitchFamily="18" charset="0"/>
              </a:rPr>
              <a:t>Условие 1. Мониторинг состояния элементов муниципальной образовательной системы</a:t>
            </a:r>
            <a:endParaRPr lang="ru-RU" sz="2000" dirty="0">
              <a:latin typeface="Arial Black" panose="020B0A04020102020204" pitchFamily="34"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schemeClr val="tx1"/>
                </a:solidFill>
                <a:latin typeface="Times New Roman" pitchFamily="18" charset="0"/>
                <a:cs typeface="Times New Roman" pitchFamily="18" charset="0"/>
              </a:rPr>
              <a:pPr>
                <a:defRPr/>
              </a:pPr>
              <a:t>11</a:t>
            </a:fld>
            <a:endParaRPr lang="ru-RU" sz="1200" b="1" dirty="0">
              <a:solidFill>
                <a:schemeClr val="tx1"/>
              </a:solidFill>
              <a:latin typeface="Times New Roman" pitchFamily="18" charset="0"/>
              <a:cs typeface="Times New Roman" pitchFamily="18" charset="0"/>
            </a:endParaRPr>
          </a:p>
        </p:txBody>
      </p:sp>
      <p:pic>
        <p:nvPicPr>
          <p:cNvPr id="7" name="Рисунок 6"/>
          <p:cNvPicPr>
            <a:picLocks noChangeAspect="1"/>
          </p:cNvPicPr>
          <p:nvPr/>
        </p:nvPicPr>
        <p:blipFill rotWithShape="1">
          <a:blip r:embed="rId3" cstate="print">
            <a:extLst>
              <a:ext uri="{28A0092B-C50C-407E-A947-70E740481C1C}">
                <a14:useLocalDpi xmlns:a14="http://schemas.microsoft.com/office/drawing/2010/main" val="0"/>
              </a:ext>
            </a:extLst>
          </a:blip>
          <a:srcRect t="5285" b="14702"/>
          <a:stretch/>
        </p:blipFill>
        <p:spPr>
          <a:xfrm>
            <a:off x="3911882" y="2788304"/>
            <a:ext cx="1314427" cy="1091153"/>
          </a:xfrm>
          <a:prstGeom prst="rect">
            <a:avLst/>
          </a:prstGeom>
        </p:spPr>
      </p:pic>
      <p:sp>
        <p:nvSpPr>
          <p:cNvPr id="34" name="Прямоугольник 33"/>
          <p:cNvSpPr/>
          <p:nvPr/>
        </p:nvSpPr>
        <p:spPr>
          <a:xfrm>
            <a:off x="3751863" y="3868004"/>
            <a:ext cx="1624468" cy="276999"/>
          </a:xfrm>
          <a:prstGeom prst="rect">
            <a:avLst/>
          </a:prstGeom>
        </p:spPr>
        <p:txBody>
          <a:bodyPr wrap="square">
            <a:spAutoFit/>
          </a:bodyPr>
          <a:lstStyle/>
          <a:p>
            <a:r>
              <a:rPr lang="ru-RU" sz="1200" b="1" dirty="0" smtClean="0">
                <a:solidFill>
                  <a:prstClr val="black"/>
                </a:solidFill>
                <a:latin typeface="Arial Black" pitchFamily="34" charset="0"/>
              </a:rPr>
              <a:t>Муниципалитет</a:t>
            </a:r>
            <a:endParaRPr lang="ru-RU" sz="1200" b="1" dirty="0">
              <a:solidFill>
                <a:prstClr val="black"/>
              </a:solidFill>
              <a:latin typeface="Arial Black" pitchFamily="34" charset="0"/>
            </a:endParaRPr>
          </a:p>
        </p:txBody>
      </p:sp>
      <p:sp>
        <p:nvSpPr>
          <p:cNvPr id="3" name="Овал 2"/>
          <p:cNvSpPr/>
          <p:nvPr/>
        </p:nvSpPr>
        <p:spPr>
          <a:xfrm>
            <a:off x="619912" y="785734"/>
            <a:ext cx="2960957" cy="2725120"/>
          </a:xfrm>
          <a:prstGeom prst="ellipse">
            <a:avLst/>
          </a:prstGeom>
          <a:solidFill>
            <a:schemeClr val="accent1">
              <a:alpha val="1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dirty="0" smtClean="0">
                <a:solidFill>
                  <a:prstClr val="black"/>
                </a:solidFill>
                <a:latin typeface="Arial Black" panose="020B0A04020102020204" pitchFamily="34" charset="0"/>
              </a:rPr>
              <a:t>Мониторинг кадрового обеспечения</a:t>
            </a:r>
            <a:endParaRPr lang="ru-RU" dirty="0">
              <a:solidFill>
                <a:prstClr val="black"/>
              </a:solidFill>
              <a:latin typeface="Arial Black" panose="020B0A04020102020204" pitchFamily="34" charset="0"/>
            </a:endParaRPr>
          </a:p>
        </p:txBody>
      </p:sp>
      <p:sp>
        <p:nvSpPr>
          <p:cNvPr id="13" name="Овал 12"/>
          <p:cNvSpPr/>
          <p:nvPr/>
        </p:nvSpPr>
        <p:spPr>
          <a:xfrm>
            <a:off x="5621191" y="764703"/>
            <a:ext cx="2880000" cy="2767183"/>
          </a:xfrm>
          <a:prstGeom prst="ellipse">
            <a:avLst/>
          </a:prstGeom>
          <a:solidFill>
            <a:schemeClr val="accent1">
              <a:alpha val="17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rmAutofit/>
          </a:bodyPr>
          <a:lstStyle/>
          <a:p>
            <a:pPr lvl="0" algn="ctr"/>
            <a:endParaRPr lang="ru-RU" sz="2000" dirty="0">
              <a:solidFill>
                <a:prstClr val="black"/>
              </a:solidFill>
              <a:latin typeface="Arial" panose="020B0604020202020204" pitchFamily="34" charset="0"/>
              <a:cs typeface="Arial" panose="020B0604020202020204" pitchFamily="34" charset="0"/>
            </a:endParaRPr>
          </a:p>
        </p:txBody>
      </p:sp>
      <p:sp>
        <p:nvSpPr>
          <p:cNvPr id="14" name="Овал 13"/>
          <p:cNvSpPr/>
          <p:nvPr/>
        </p:nvSpPr>
        <p:spPr>
          <a:xfrm>
            <a:off x="5563845" y="3601761"/>
            <a:ext cx="2880000" cy="2880000"/>
          </a:xfrm>
          <a:prstGeom prst="ellipse">
            <a:avLst/>
          </a:prstGeom>
          <a:solidFill>
            <a:schemeClr val="accent1">
              <a:alpha val="2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1900" b="1" dirty="0" smtClean="0">
                <a:solidFill>
                  <a:prstClr val="black"/>
                </a:solidFill>
                <a:latin typeface="Arial Black" pitchFamily="34" charset="0"/>
                <a:cs typeface="Arial" panose="020B0604020202020204" pitchFamily="34" charset="0"/>
              </a:rPr>
              <a:t>Мониторинг </a:t>
            </a:r>
            <a:r>
              <a:rPr lang="ru-RU" sz="1900" b="1" dirty="0" smtClean="0">
                <a:solidFill>
                  <a:schemeClr val="tx1"/>
                </a:solidFill>
                <a:latin typeface="Arial Black" pitchFamily="34" charset="0"/>
                <a:cs typeface="Arial" panose="020B0604020202020204" pitchFamily="34" charset="0"/>
              </a:rPr>
              <a:t>исполнения</a:t>
            </a:r>
            <a:r>
              <a:rPr lang="ru-RU" sz="1900" b="1" dirty="0" smtClean="0">
                <a:solidFill>
                  <a:prstClr val="black"/>
                </a:solidFill>
                <a:latin typeface="Arial Black" pitchFamily="34" charset="0"/>
                <a:cs typeface="Arial" panose="020B0604020202020204" pitchFamily="34" charset="0"/>
              </a:rPr>
              <a:t> нормативно - правовых актов</a:t>
            </a:r>
            <a:endParaRPr lang="ru-RU" sz="1900" b="1" dirty="0">
              <a:solidFill>
                <a:prstClr val="black"/>
              </a:solidFill>
              <a:latin typeface="Arial Black" pitchFamily="34" charset="0"/>
              <a:cs typeface="Arial" panose="020B0604020202020204" pitchFamily="34" charset="0"/>
            </a:endParaRPr>
          </a:p>
        </p:txBody>
      </p:sp>
      <p:sp>
        <p:nvSpPr>
          <p:cNvPr id="8" name="Стрелка влево 7"/>
          <p:cNvSpPr/>
          <p:nvPr/>
        </p:nvSpPr>
        <p:spPr>
          <a:xfrm rot="2001958">
            <a:off x="3326981" y="2706976"/>
            <a:ext cx="329800" cy="568874"/>
          </a:xfrm>
          <a:prstGeom prst="leftArrow">
            <a:avLst/>
          </a:prstGeom>
          <a:solidFill>
            <a:schemeClr val="accent1">
              <a:alpha val="47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3491880" y="2492896"/>
            <a:ext cx="2160000" cy="216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ru-RU" dirty="0">
              <a:solidFill>
                <a:prstClr val="black"/>
              </a:solidFill>
            </a:endParaRPr>
          </a:p>
        </p:txBody>
      </p:sp>
      <p:sp>
        <p:nvSpPr>
          <p:cNvPr id="18" name="Стрелка влево 17"/>
          <p:cNvSpPr/>
          <p:nvPr/>
        </p:nvSpPr>
        <p:spPr>
          <a:xfrm rot="9276851">
            <a:off x="5541655" y="2708438"/>
            <a:ext cx="339328" cy="568874"/>
          </a:xfrm>
          <a:prstGeom prst="leftArrow">
            <a:avLst/>
          </a:prstGeom>
          <a:solidFill>
            <a:schemeClr val="accent1">
              <a:alpha val="46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лево 18"/>
          <p:cNvSpPr/>
          <p:nvPr/>
        </p:nvSpPr>
        <p:spPr>
          <a:xfrm rot="12533409">
            <a:off x="5494118" y="3897696"/>
            <a:ext cx="315521" cy="568874"/>
          </a:xfrm>
          <a:prstGeom prst="leftArrow">
            <a:avLst/>
          </a:prstGeom>
          <a:solidFill>
            <a:schemeClr val="accent1">
              <a:alpha val="47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718481" y="3601761"/>
            <a:ext cx="2880000" cy="2880000"/>
          </a:xfrm>
          <a:prstGeom prst="ellipse">
            <a:avLst/>
          </a:prstGeom>
          <a:solidFill>
            <a:schemeClr val="accent1">
              <a:alpha val="2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ru-RU" dirty="0">
              <a:solidFill>
                <a:prstClr val="black"/>
              </a:solidFill>
              <a:latin typeface="Arial Black" panose="020B0A04020102020204" pitchFamily="34" charset="0"/>
            </a:endParaRPr>
          </a:p>
        </p:txBody>
      </p:sp>
      <p:sp>
        <p:nvSpPr>
          <p:cNvPr id="21" name="Стрелка влево 20"/>
          <p:cNvSpPr/>
          <p:nvPr/>
        </p:nvSpPr>
        <p:spPr>
          <a:xfrm rot="19529036">
            <a:off x="3440720" y="4075815"/>
            <a:ext cx="315521" cy="568874"/>
          </a:xfrm>
          <a:prstGeom prst="leftArrow">
            <a:avLst/>
          </a:prstGeom>
          <a:solidFill>
            <a:schemeClr val="accent1">
              <a:alpha val="47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849837" y="4439121"/>
            <a:ext cx="2631965" cy="1200329"/>
          </a:xfrm>
          <a:prstGeom prst="rect">
            <a:avLst/>
          </a:prstGeom>
        </p:spPr>
        <p:txBody>
          <a:bodyPr wrap="square">
            <a:spAutoFit/>
          </a:bodyPr>
          <a:lstStyle/>
          <a:p>
            <a:pPr lvl="0" algn="ctr"/>
            <a:r>
              <a:rPr lang="ru-RU" dirty="0" smtClean="0">
                <a:solidFill>
                  <a:prstClr val="black"/>
                </a:solidFill>
                <a:latin typeface="Arial Black" panose="020B0A04020102020204" pitchFamily="34" charset="0"/>
                <a:cs typeface="+mn-cs"/>
              </a:rPr>
              <a:t>Мониторинг доступности образовательных услуг</a:t>
            </a:r>
            <a:endParaRPr lang="ru-RU" dirty="0">
              <a:solidFill>
                <a:prstClr val="black"/>
              </a:solidFill>
              <a:latin typeface="Arial Black" panose="020B0A04020102020204" pitchFamily="34" charset="0"/>
              <a:cs typeface="+mn-cs"/>
            </a:endParaRPr>
          </a:p>
        </p:txBody>
      </p:sp>
      <p:sp>
        <p:nvSpPr>
          <p:cNvPr id="11" name="Прямоугольник 10"/>
          <p:cNvSpPr/>
          <p:nvPr/>
        </p:nvSpPr>
        <p:spPr>
          <a:xfrm>
            <a:off x="5671854" y="1383389"/>
            <a:ext cx="2771991" cy="1200329"/>
          </a:xfrm>
          <a:prstGeom prst="rect">
            <a:avLst/>
          </a:prstGeom>
        </p:spPr>
        <p:txBody>
          <a:bodyPr wrap="square">
            <a:spAutoFit/>
          </a:bodyPr>
          <a:lstStyle/>
          <a:p>
            <a:pPr lvl="0" algn="ctr"/>
            <a:r>
              <a:rPr lang="ru-RU" dirty="0" smtClean="0">
                <a:solidFill>
                  <a:prstClr val="black"/>
                </a:solidFill>
                <a:latin typeface="Arial Black" panose="020B0A04020102020204" pitchFamily="34" charset="0"/>
                <a:cs typeface="Arial" panose="020B0604020202020204" pitchFamily="34" charset="0"/>
              </a:rPr>
              <a:t>Мониторинг и учет численности детей с ОВЗ и детей - инвалидов</a:t>
            </a:r>
            <a:endParaRPr lang="ru-RU" dirty="0">
              <a:solidFill>
                <a:prstClr val="black"/>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1339524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ppt_w</p:attrName>
                                        </p:attrNameLst>
                                      </p:cBhvr>
                                      <p:tavLst>
                                        <p:tav tm="0">
                                          <p:val>
                                            <p:fltVal val="0"/>
                                          </p:val>
                                        </p:tav>
                                        <p:tav tm="100000">
                                          <p:val>
                                            <p:strVal val="#ppt_w"/>
                                          </p:val>
                                        </p:tav>
                                      </p:tavLst>
                                    </p:anim>
                                    <p:anim calcmode="lin" valueType="num">
                                      <p:cBhvr>
                                        <p:cTn id="25" dur="500" fill="hold"/>
                                        <p:tgtEl>
                                          <p:spTgt spid="18"/>
                                        </p:tgtEl>
                                        <p:attrNameLst>
                                          <p:attrName>ppt_h</p:attrName>
                                        </p:attrNameLst>
                                      </p:cBhvr>
                                      <p:tavLst>
                                        <p:tav tm="0">
                                          <p:val>
                                            <p:fltVal val="0"/>
                                          </p:val>
                                        </p:tav>
                                        <p:tav tm="100000">
                                          <p:val>
                                            <p:strVal val="#ppt_h"/>
                                          </p:val>
                                        </p:tav>
                                      </p:tavLst>
                                    </p:anim>
                                    <p:animEffect transition="in" filter="fade">
                                      <p:cBhvr>
                                        <p:cTn id="26" dur="500"/>
                                        <p:tgtEl>
                                          <p:spTgt spid="18"/>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fltVal val="0"/>
                                          </p:val>
                                        </p:tav>
                                        <p:tav tm="100000">
                                          <p:val>
                                            <p:strVal val="#ppt_h"/>
                                          </p:val>
                                        </p:tav>
                                      </p:tavLst>
                                    </p:anim>
                                    <p:animEffect transition="in" filter="fade">
                                      <p:cBhvr>
                                        <p:cTn id="31" dur="500"/>
                                        <p:tgtEl>
                                          <p:spTgt spid="13"/>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p:cTn id="34" dur="500" fill="hold"/>
                                        <p:tgtEl>
                                          <p:spTgt spid="19"/>
                                        </p:tgtEl>
                                        <p:attrNameLst>
                                          <p:attrName>ppt_w</p:attrName>
                                        </p:attrNameLst>
                                      </p:cBhvr>
                                      <p:tavLst>
                                        <p:tav tm="0">
                                          <p:val>
                                            <p:fltVal val="0"/>
                                          </p:val>
                                        </p:tav>
                                        <p:tav tm="100000">
                                          <p:val>
                                            <p:strVal val="#ppt_w"/>
                                          </p:val>
                                        </p:tav>
                                      </p:tavLst>
                                    </p:anim>
                                    <p:anim calcmode="lin" valueType="num">
                                      <p:cBhvr>
                                        <p:cTn id="35" dur="500" fill="hold"/>
                                        <p:tgtEl>
                                          <p:spTgt spid="19"/>
                                        </p:tgtEl>
                                        <p:attrNameLst>
                                          <p:attrName>ppt_h</p:attrName>
                                        </p:attrNameLst>
                                      </p:cBhvr>
                                      <p:tavLst>
                                        <p:tav tm="0">
                                          <p:val>
                                            <p:fltVal val="0"/>
                                          </p:val>
                                        </p:tav>
                                        <p:tav tm="100000">
                                          <p:val>
                                            <p:strVal val="#ppt_h"/>
                                          </p:val>
                                        </p:tav>
                                      </p:tavLst>
                                    </p:anim>
                                    <p:animEffect transition="in" filter="fade">
                                      <p:cBhvr>
                                        <p:cTn id="36" dur="500"/>
                                        <p:tgtEl>
                                          <p:spTgt spid="19"/>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500" fill="hold"/>
                                        <p:tgtEl>
                                          <p:spTgt spid="14"/>
                                        </p:tgtEl>
                                        <p:attrNameLst>
                                          <p:attrName>ppt_w</p:attrName>
                                        </p:attrNameLst>
                                      </p:cBhvr>
                                      <p:tavLst>
                                        <p:tav tm="0">
                                          <p:val>
                                            <p:fltVal val="0"/>
                                          </p:val>
                                        </p:tav>
                                        <p:tav tm="100000">
                                          <p:val>
                                            <p:strVal val="#ppt_w"/>
                                          </p:val>
                                        </p:tav>
                                      </p:tavLst>
                                    </p:anim>
                                    <p:anim calcmode="lin" valueType="num">
                                      <p:cBhvr>
                                        <p:cTn id="40" dur="500" fill="hold"/>
                                        <p:tgtEl>
                                          <p:spTgt spid="14"/>
                                        </p:tgtEl>
                                        <p:attrNameLst>
                                          <p:attrName>ppt_h</p:attrName>
                                        </p:attrNameLst>
                                      </p:cBhvr>
                                      <p:tavLst>
                                        <p:tav tm="0">
                                          <p:val>
                                            <p:fltVal val="0"/>
                                          </p:val>
                                        </p:tav>
                                        <p:tav tm="100000">
                                          <p:val>
                                            <p:strVal val="#ppt_h"/>
                                          </p:val>
                                        </p:tav>
                                      </p:tavLst>
                                    </p:anim>
                                    <p:animEffect transition="in" filter="fade">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Effect transition="in" filter="fade">
                                      <p:cBhvr>
                                        <p:cTn id="48" dur="500"/>
                                        <p:tgtEl>
                                          <p:spTgt spid="10"/>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animEffect transition="in" filter="fade">
                                      <p:cBhvr>
                                        <p:cTn id="53" dur="500"/>
                                        <p:tgtEl>
                                          <p:spTgt spid="20"/>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p:cTn id="56" dur="500" fill="hold"/>
                                        <p:tgtEl>
                                          <p:spTgt spid="21"/>
                                        </p:tgtEl>
                                        <p:attrNameLst>
                                          <p:attrName>ppt_w</p:attrName>
                                        </p:attrNameLst>
                                      </p:cBhvr>
                                      <p:tavLst>
                                        <p:tav tm="0">
                                          <p:val>
                                            <p:fltVal val="0"/>
                                          </p:val>
                                        </p:tav>
                                        <p:tav tm="100000">
                                          <p:val>
                                            <p:strVal val="#ppt_w"/>
                                          </p:val>
                                        </p:tav>
                                      </p:tavLst>
                                    </p:anim>
                                    <p:anim calcmode="lin" valueType="num">
                                      <p:cBhvr>
                                        <p:cTn id="57" dur="500" fill="hold"/>
                                        <p:tgtEl>
                                          <p:spTgt spid="21"/>
                                        </p:tgtEl>
                                        <p:attrNameLst>
                                          <p:attrName>ppt_h</p:attrName>
                                        </p:attrNameLst>
                                      </p:cBhvr>
                                      <p:tavLst>
                                        <p:tav tm="0">
                                          <p:val>
                                            <p:fltVal val="0"/>
                                          </p:val>
                                        </p:tav>
                                        <p:tav tm="100000">
                                          <p:val>
                                            <p:strVal val="#ppt_h"/>
                                          </p:val>
                                        </p:tav>
                                      </p:tavLst>
                                    </p:anim>
                                    <p:animEffect transition="in" filter="fade">
                                      <p:cBhvr>
                                        <p:cTn id="5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animBg="1"/>
      <p:bldP spid="14" grpId="0" animBg="1"/>
      <p:bldP spid="8" grpId="0" animBg="1"/>
      <p:bldP spid="18" grpId="0" animBg="1"/>
      <p:bldP spid="19" grpId="0" animBg="1"/>
      <p:bldP spid="20" grpId="0" animBg="1"/>
      <p:bldP spid="21" grpId="0" animBg="1"/>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ирог 10"/>
          <p:cNvSpPr/>
          <p:nvPr/>
        </p:nvSpPr>
        <p:spPr>
          <a:xfrm rot="19580527">
            <a:off x="1952108" y="921317"/>
            <a:ext cx="5111008" cy="5151024"/>
          </a:xfrm>
          <a:prstGeom prst="pie">
            <a:avLst>
              <a:gd name="adj1" fmla="val 467471"/>
              <a:gd name="adj2" fmla="val 7430987"/>
            </a:avLst>
          </a:prstGeom>
          <a:gradFill>
            <a:gsLst>
              <a:gs pos="0">
                <a:schemeClr val="accent1">
                  <a:tint val="66000"/>
                  <a:satMod val="160000"/>
                </a:schemeClr>
              </a:gs>
              <a:gs pos="49000">
                <a:schemeClr val="accent1">
                  <a:tint val="44500"/>
                  <a:satMod val="160000"/>
                </a:schemeClr>
              </a:gs>
              <a:gs pos="100000">
                <a:schemeClr val="accent1">
                  <a:tint val="23500"/>
                  <a:satMod val="160000"/>
                </a:schemeClr>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4" name="Пирог 23"/>
          <p:cNvSpPr>
            <a:spLocks/>
          </p:cNvSpPr>
          <p:nvPr/>
        </p:nvSpPr>
        <p:spPr>
          <a:xfrm rot="13275985">
            <a:off x="1998216" y="979654"/>
            <a:ext cx="5040000" cy="5081899"/>
          </a:xfrm>
          <a:prstGeom prst="pie">
            <a:avLst>
              <a:gd name="adj1" fmla="val 20290314"/>
              <a:gd name="adj2" fmla="val 6718600"/>
            </a:avLst>
          </a:prstGeom>
          <a:gradFill>
            <a:gsLst>
              <a:gs pos="0">
                <a:schemeClr val="accent1">
                  <a:tint val="66000"/>
                  <a:satMod val="160000"/>
                </a:schemeClr>
              </a:gs>
              <a:gs pos="49000">
                <a:schemeClr val="accent1">
                  <a:tint val="44500"/>
                  <a:satMod val="160000"/>
                </a:schemeClr>
              </a:gs>
              <a:gs pos="100000">
                <a:schemeClr val="accent1">
                  <a:tint val="23500"/>
                  <a:satMod val="160000"/>
                </a:schemeClr>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0" name="Пирог 19"/>
          <p:cNvSpPr/>
          <p:nvPr/>
        </p:nvSpPr>
        <p:spPr>
          <a:xfrm rot="6081074">
            <a:off x="1982552" y="947799"/>
            <a:ext cx="5050122" cy="5221879"/>
          </a:xfrm>
          <a:prstGeom prst="pie">
            <a:avLst>
              <a:gd name="adj1" fmla="val 20900508"/>
              <a:gd name="adj2" fmla="val 5925672"/>
            </a:avLst>
          </a:prstGeom>
          <a:gradFill flip="none" rotWithShape="1">
            <a:gsLst>
              <a:gs pos="0">
                <a:schemeClr val="accent1">
                  <a:tint val="66000"/>
                  <a:satMod val="160000"/>
                </a:schemeClr>
              </a:gs>
              <a:gs pos="49000">
                <a:schemeClr val="accent1">
                  <a:tint val="44500"/>
                  <a:satMod val="160000"/>
                </a:schemeClr>
              </a:gs>
              <a:gs pos="100000">
                <a:schemeClr val="accent1">
                  <a:tint val="23500"/>
                  <a:satMod val="160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ru-RU" dirty="0">
              <a:solidFill>
                <a:schemeClr val="tx1"/>
              </a:solidFill>
            </a:endParaRPr>
          </a:p>
        </p:txBody>
      </p:sp>
      <p:sp>
        <p:nvSpPr>
          <p:cNvPr id="2" name="Заголовок 1"/>
          <p:cNvSpPr>
            <a:spLocks noGrp="1"/>
          </p:cNvSpPr>
          <p:nvPr>
            <p:ph type="title"/>
          </p:nvPr>
        </p:nvSpPr>
        <p:spPr>
          <a:xfrm>
            <a:off x="582386" y="204556"/>
            <a:ext cx="7886700" cy="576064"/>
          </a:xfrm>
        </p:spPr>
        <p:txBody>
          <a:bodyPr>
            <a:noAutofit/>
          </a:bodyPr>
          <a:lstStyle/>
          <a:p>
            <a:pPr algn="ctr"/>
            <a:r>
              <a:rPr lang="ru-RU" sz="2000" b="1" dirty="0" smtClean="0">
                <a:latin typeface="Arial Black" pitchFamily="34" charset="0"/>
                <a:cs typeface="Times New Roman" pitchFamily="18" charset="0"/>
              </a:rPr>
              <a:t>Условие 2. Ресурсное обеспечение и материально-техническое сопровождение инклюзивных процессов</a:t>
            </a:r>
            <a:endParaRPr lang="ru-RU" sz="2000" b="1" dirty="0">
              <a:latin typeface="Arial Black" pitchFamily="34" charset="0"/>
              <a:cs typeface="Times New Roman" pitchFamily="18" charset="0"/>
            </a:endParaRPr>
          </a:p>
        </p:txBody>
      </p:sp>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schemeClr val="tx1"/>
                </a:solidFill>
                <a:latin typeface="Times New Roman" pitchFamily="18" charset="0"/>
                <a:cs typeface="Times New Roman" pitchFamily="18" charset="0"/>
              </a:rPr>
              <a:pPr>
                <a:defRPr/>
              </a:pPr>
              <a:t>12</a:t>
            </a:fld>
            <a:endParaRPr lang="ru-RU" sz="1200" b="1" dirty="0">
              <a:solidFill>
                <a:schemeClr val="tx1"/>
              </a:solidFill>
              <a:latin typeface="Times New Roman" pitchFamily="18" charset="0"/>
              <a:cs typeface="Times New Roman" pitchFamily="18" charset="0"/>
            </a:endParaRPr>
          </a:p>
        </p:txBody>
      </p:sp>
      <p:sp>
        <p:nvSpPr>
          <p:cNvPr id="34" name="Прямоугольник 33"/>
          <p:cNvSpPr/>
          <p:nvPr/>
        </p:nvSpPr>
        <p:spPr>
          <a:xfrm>
            <a:off x="2267744" y="3717033"/>
            <a:ext cx="2188103" cy="1569660"/>
          </a:xfrm>
          <a:prstGeom prst="rect">
            <a:avLst/>
          </a:prstGeom>
        </p:spPr>
        <p:txBody>
          <a:bodyPr wrap="square">
            <a:spAutoFit/>
          </a:bodyPr>
          <a:lstStyle/>
          <a:p>
            <a:pPr algn="ctr"/>
            <a:r>
              <a:rPr lang="ru-RU" sz="1600" b="1" dirty="0" smtClean="0"/>
              <a:t>1. Анализ и совершенствование муниципальной ресурсной базы для поддержки детей с ООП</a:t>
            </a:r>
            <a:endParaRPr lang="ru-RU" sz="1600" b="1" dirty="0"/>
          </a:p>
        </p:txBody>
      </p:sp>
      <p:sp>
        <p:nvSpPr>
          <p:cNvPr id="38" name="Прямоугольник 37"/>
          <p:cNvSpPr/>
          <p:nvPr/>
        </p:nvSpPr>
        <p:spPr>
          <a:xfrm>
            <a:off x="4429280" y="3558738"/>
            <a:ext cx="2232247" cy="2185214"/>
          </a:xfrm>
          <a:prstGeom prst="rect">
            <a:avLst/>
          </a:prstGeom>
        </p:spPr>
        <p:txBody>
          <a:bodyPr wrap="square">
            <a:spAutoFit/>
          </a:bodyPr>
          <a:lstStyle/>
          <a:p>
            <a:pPr algn="ctr"/>
            <a:r>
              <a:rPr lang="ru-RU" sz="1600" b="1" dirty="0" smtClean="0"/>
              <a:t>3. </a:t>
            </a:r>
            <a:r>
              <a:rPr lang="ru-RU" sz="1500" b="1" dirty="0" smtClean="0"/>
              <a:t>Содействие в обеспечении в организациях материально-технических условий для проведения коррекционно-развивающей работы</a:t>
            </a:r>
            <a:endParaRPr lang="ru-RU" sz="1500" b="1" dirty="0"/>
          </a:p>
        </p:txBody>
      </p:sp>
      <p:sp>
        <p:nvSpPr>
          <p:cNvPr id="40" name="Прямоугольник 39"/>
          <p:cNvSpPr/>
          <p:nvPr/>
        </p:nvSpPr>
        <p:spPr>
          <a:xfrm>
            <a:off x="3327344" y="1378290"/>
            <a:ext cx="2396784" cy="1569660"/>
          </a:xfrm>
          <a:prstGeom prst="rect">
            <a:avLst/>
          </a:prstGeom>
        </p:spPr>
        <p:txBody>
          <a:bodyPr wrap="square">
            <a:spAutoFit/>
          </a:bodyPr>
          <a:lstStyle/>
          <a:p>
            <a:pPr algn="ctr"/>
            <a:r>
              <a:rPr lang="ru-RU" sz="1600" b="1" dirty="0" smtClean="0"/>
              <a:t>2. Содействие в оснащении специальным оборудованием для обучения детей с ОВЗ</a:t>
            </a:r>
            <a:endParaRPr lang="ru-RU" sz="1600" b="1" dirty="0"/>
          </a:p>
        </p:txBody>
      </p:sp>
      <p:cxnSp>
        <p:nvCxnSpPr>
          <p:cNvPr id="8" name="Прямая соединительная линия 7"/>
          <p:cNvCxnSpPr/>
          <p:nvPr/>
        </p:nvCxnSpPr>
        <p:spPr>
          <a:xfrm>
            <a:off x="9144000" y="1412776"/>
            <a:ext cx="0" cy="4320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Скругленный прямоугольник 2"/>
          <p:cNvSpPr/>
          <p:nvPr/>
        </p:nvSpPr>
        <p:spPr>
          <a:xfrm>
            <a:off x="3277589" y="2947951"/>
            <a:ext cx="2303382" cy="69707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Муниципалитет</a:t>
            </a:r>
            <a:endParaRPr lang="ru-RU" b="1" dirty="0">
              <a:solidFill>
                <a:schemeClr val="tx1"/>
              </a:solidFill>
            </a:endParaRPr>
          </a:p>
        </p:txBody>
      </p:sp>
    </p:spTree>
    <p:extLst>
      <p:ext uri="{BB962C8B-B14F-4D97-AF65-F5344CB8AC3E}">
        <p14:creationId xmlns:p14="http://schemas.microsoft.com/office/powerpoint/2010/main" val="217563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4"/>
                                        </p:tgtEl>
                                        <p:attrNameLst>
                                          <p:attrName>style.visibility</p:attrName>
                                        </p:attrNameLst>
                                      </p:cBhvr>
                                      <p:to>
                                        <p:strVal val="visible"/>
                                      </p:to>
                                    </p:set>
                                    <p:anim calcmode="lin" valueType="num">
                                      <p:cBhvr>
                                        <p:cTn id="12" dur="500" fill="hold"/>
                                        <p:tgtEl>
                                          <p:spTgt spid="34"/>
                                        </p:tgtEl>
                                        <p:attrNameLst>
                                          <p:attrName>ppt_w</p:attrName>
                                        </p:attrNameLst>
                                      </p:cBhvr>
                                      <p:tavLst>
                                        <p:tav tm="0">
                                          <p:val>
                                            <p:fltVal val="0"/>
                                          </p:val>
                                        </p:tav>
                                        <p:tav tm="100000">
                                          <p:val>
                                            <p:strVal val="#ppt_w"/>
                                          </p:val>
                                        </p:tav>
                                      </p:tavLst>
                                    </p:anim>
                                    <p:anim calcmode="lin" valueType="num">
                                      <p:cBhvr>
                                        <p:cTn id="13" dur="500" fill="hold"/>
                                        <p:tgtEl>
                                          <p:spTgt spid="34"/>
                                        </p:tgtEl>
                                        <p:attrNameLst>
                                          <p:attrName>ppt_h</p:attrName>
                                        </p:attrNameLst>
                                      </p:cBhvr>
                                      <p:tavLst>
                                        <p:tav tm="0">
                                          <p:val>
                                            <p:fltVal val="0"/>
                                          </p:val>
                                        </p:tav>
                                        <p:tav tm="100000">
                                          <p:val>
                                            <p:strVal val="#ppt_h"/>
                                          </p:val>
                                        </p:tav>
                                      </p:tavLst>
                                    </p:anim>
                                    <p:animEffect transition="in" filter="fade">
                                      <p:cBhvr>
                                        <p:cTn id="14" dur="500"/>
                                        <p:tgtEl>
                                          <p:spTgt spid="3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500" fill="hold"/>
                                        <p:tgtEl>
                                          <p:spTgt spid="24"/>
                                        </p:tgtEl>
                                        <p:attrNameLst>
                                          <p:attrName>ppt_w</p:attrName>
                                        </p:attrNameLst>
                                      </p:cBhvr>
                                      <p:tavLst>
                                        <p:tav tm="0">
                                          <p:val>
                                            <p:fltVal val="0"/>
                                          </p:val>
                                        </p:tav>
                                        <p:tav tm="100000">
                                          <p:val>
                                            <p:strVal val="#ppt_w"/>
                                          </p:val>
                                        </p:tav>
                                      </p:tavLst>
                                    </p:anim>
                                    <p:anim calcmode="lin" valueType="num">
                                      <p:cBhvr>
                                        <p:cTn id="20" dur="500" fill="hold"/>
                                        <p:tgtEl>
                                          <p:spTgt spid="24"/>
                                        </p:tgtEl>
                                        <p:attrNameLst>
                                          <p:attrName>ppt_h</p:attrName>
                                        </p:attrNameLst>
                                      </p:cBhvr>
                                      <p:tavLst>
                                        <p:tav tm="0">
                                          <p:val>
                                            <p:fltVal val="0"/>
                                          </p:val>
                                        </p:tav>
                                        <p:tav tm="100000">
                                          <p:val>
                                            <p:strVal val="#ppt_h"/>
                                          </p:val>
                                        </p:tav>
                                      </p:tavLst>
                                    </p:anim>
                                    <p:animEffect transition="in" filter="fade">
                                      <p:cBhvr>
                                        <p:cTn id="21" dur="500"/>
                                        <p:tgtEl>
                                          <p:spTgt spid="24"/>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0"/>
                                        </p:tgtEl>
                                        <p:attrNameLst>
                                          <p:attrName>style.visibility</p:attrName>
                                        </p:attrNameLst>
                                      </p:cBhvr>
                                      <p:to>
                                        <p:strVal val="visible"/>
                                      </p:to>
                                    </p:set>
                                    <p:anim calcmode="lin" valueType="num">
                                      <p:cBhvr>
                                        <p:cTn id="24" dur="500" fill="hold"/>
                                        <p:tgtEl>
                                          <p:spTgt spid="40"/>
                                        </p:tgtEl>
                                        <p:attrNameLst>
                                          <p:attrName>ppt_w</p:attrName>
                                        </p:attrNameLst>
                                      </p:cBhvr>
                                      <p:tavLst>
                                        <p:tav tm="0">
                                          <p:val>
                                            <p:fltVal val="0"/>
                                          </p:val>
                                        </p:tav>
                                        <p:tav tm="100000">
                                          <p:val>
                                            <p:strVal val="#ppt_w"/>
                                          </p:val>
                                        </p:tav>
                                      </p:tavLst>
                                    </p:anim>
                                    <p:anim calcmode="lin" valueType="num">
                                      <p:cBhvr>
                                        <p:cTn id="25" dur="500" fill="hold"/>
                                        <p:tgtEl>
                                          <p:spTgt spid="40"/>
                                        </p:tgtEl>
                                        <p:attrNameLst>
                                          <p:attrName>ppt_h</p:attrName>
                                        </p:attrNameLst>
                                      </p:cBhvr>
                                      <p:tavLst>
                                        <p:tav tm="0">
                                          <p:val>
                                            <p:fltVal val="0"/>
                                          </p:val>
                                        </p:tav>
                                        <p:tav tm="100000">
                                          <p:val>
                                            <p:strVal val="#ppt_h"/>
                                          </p:val>
                                        </p:tav>
                                      </p:tavLst>
                                    </p:anim>
                                    <p:animEffect transition="in" filter="fade">
                                      <p:cBhvr>
                                        <p:cTn id="26" dur="500"/>
                                        <p:tgtEl>
                                          <p:spTgt spid="40"/>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p:cTn id="36" dur="500" fill="hold"/>
                                        <p:tgtEl>
                                          <p:spTgt spid="38"/>
                                        </p:tgtEl>
                                        <p:attrNameLst>
                                          <p:attrName>ppt_w</p:attrName>
                                        </p:attrNameLst>
                                      </p:cBhvr>
                                      <p:tavLst>
                                        <p:tav tm="0">
                                          <p:val>
                                            <p:fltVal val="0"/>
                                          </p:val>
                                        </p:tav>
                                        <p:tav tm="100000">
                                          <p:val>
                                            <p:strVal val="#ppt_w"/>
                                          </p:val>
                                        </p:tav>
                                      </p:tavLst>
                                    </p:anim>
                                    <p:anim calcmode="lin" valueType="num">
                                      <p:cBhvr>
                                        <p:cTn id="37" dur="500" fill="hold"/>
                                        <p:tgtEl>
                                          <p:spTgt spid="38"/>
                                        </p:tgtEl>
                                        <p:attrNameLst>
                                          <p:attrName>ppt_h</p:attrName>
                                        </p:attrNameLst>
                                      </p:cBhvr>
                                      <p:tavLst>
                                        <p:tav tm="0">
                                          <p:val>
                                            <p:fltVal val="0"/>
                                          </p:val>
                                        </p:tav>
                                        <p:tav tm="100000">
                                          <p:val>
                                            <p:strVal val="#ppt_h"/>
                                          </p:val>
                                        </p:tav>
                                      </p:tavLst>
                                    </p:anim>
                                    <p:animEffect transition="in" filter="fade">
                                      <p:cBhvr>
                                        <p:cTn id="38"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4" grpId="0" animBg="1"/>
      <p:bldP spid="20" grpId="0" animBg="1"/>
      <p:bldP spid="34" grpId="0"/>
      <p:bldP spid="38" grpId="0"/>
      <p:bldP spid="4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2259" y="188640"/>
            <a:ext cx="8568662" cy="576064"/>
          </a:xfrm>
        </p:spPr>
        <p:txBody>
          <a:bodyPr>
            <a:noAutofit/>
          </a:bodyPr>
          <a:lstStyle/>
          <a:p>
            <a:pPr algn="ctr"/>
            <a:r>
              <a:rPr lang="ru-RU" sz="2000" dirty="0" smtClean="0">
                <a:latin typeface="Arial Black" panose="020B0A04020102020204" pitchFamily="34" charset="0"/>
                <a:cs typeface="Times New Roman" panose="02020603050405020304" pitchFamily="18" charset="0"/>
              </a:rPr>
              <a:t>Условие 3. Медико-психолого-педагогическое сопровождение</a:t>
            </a:r>
            <a:endParaRPr lang="ru-RU" sz="2000" dirty="0">
              <a:latin typeface="Arial Black" panose="020B0A04020102020204" pitchFamily="34"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schemeClr val="tx1"/>
                </a:solidFill>
                <a:latin typeface="Times New Roman" pitchFamily="18" charset="0"/>
                <a:cs typeface="Times New Roman" pitchFamily="18" charset="0"/>
              </a:rPr>
              <a:pPr>
                <a:defRPr/>
              </a:pPr>
              <a:t>13</a:t>
            </a:fld>
            <a:endParaRPr lang="ru-RU" sz="1200" b="1" dirty="0">
              <a:solidFill>
                <a:schemeClr val="tx1"/>
              </a:solidFill>
              <a:latin typeface="Times New Roman" pitchFamily="18" charset="0"/>
              <a:cs typeface="Times New Roman" pitchFamily="18" charset="0"/>
            </a:endParaRPr>
          </a:p>
        </p:txBody>
      </p:sp>
      <p:pic>
        <p:nvPicPr>
          <p:cNvPr id="7" name="Рисунок 6"/>
          <p:cNvPicPr>
            <a:picLocks noChangeAspect="1"/>
          </p:cNvPicPr>
          <p:nvPr/>
        </p:nvPicPr>
        <p:blipFill rotWithShape="1">
          <a:blip r:embed="rId3" cstate="print">
            <a:extLst>
              <a:ext uri="{28A0092B-C50C-407E-A947-70E740481C1C}">
                <a14:useLocalDpi xmlns:a14="http://schemas.microsoft.com/office/drawing/2010/main" val="0"/>
              </a:ext>
            </a:extLst>
          </a:blip>
          <a:srcRect t="5285" b="14702"/>
          <a:stretch/>
        </p:blipFill>
        <p:spPr>
          <a:xfrm>
            <a:off x="3792067" y="1236651"/>
            <a:ext cx="1314427" cy="1091153"/>
          </a:xfrm>
          <a:prstGeom prst="rect">
            <a:avLst/>
          </a:prstGeom>
        </p:spPr>
      </p:pic>
      <p:sp>
        <p:nvSpPr>
          <p:cNvPr id="34" name="Прямоугольник 33"/>
          <p:cNvSpPr/>
          <p:nvPr/>
        </p:nvSpPr>
        <p:spPr>
          <a:xfrm>
            <a:off x="3668499" y="2327676"/>
            <a:ext cx="1584176" cy="276999"/>
          </a:xfrm>
          <a:prstGeom prst="rect">
            <a:avLst/>
          </a:prstGeom>
        </p:spPr>
        <p:txBody>
          <a:bodyPr wrap="square">
            <a:spAutoFit/>
          </a:bodyPr>
          <a:lstStyle/>
          <a:p>
            <a:pPr algn="ctr"/>
            <a:r>
              <a:rPr lang="ru-RU" sz="1200" b="1" dirty="0" smtClean="0">
                <a:solidFill>
                  <a:prstClr val="black"/>
                </a:solidFill>
                <a:latin typeface="Arial Black" pitchFamily="34" charset="0"/>
              </a:rPr>
              <a:t>Муниципалитет</a:t>
            </a:r>
            <a:endParaRPr lang="ru-RU" sz="1200" b="1" dirty="0">
              <a:solidFill>
                <a:prstClr val="black"/>
              </a:solidFill>
              <a:latin typeface="Arial Black" pitchFamily="34" charset="0"/>
            </a:endParaRPr>
          </a:p>
        </p:txBody>
      </p:sp>
      <p:sp>
        <p:nvSpPr>
          <p:cNvPr id="3" name="Овал 2"/>
          <p:cNvSpPr/>
          <p:nvPr/>
        </p:nvSpPr>
        <p:spPr>
          <a:xfrm>
            <a:off x="179512" y="1196753"/>
            <a:ext cx="2945976" cy="2687312"/>
          </a:xfrm>
          <a:prstGeom prst="ellipse">
            <a:avLst/>
          </a:prstGeom>
          <a:solidFill>
            <a:schemeClr val="accent1">
              <a:alpha val="1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dirty="0" smtClean="0">
                <a:solidFill>
                  <a:prstClr val="black"/>
                </a:solidFill>
                <a:latin typeface="Arial Black" panose="020B0A04020102020204" pitchFamily="34" charset="0"/>
              </a:rPr>
              <a:t>Мониторинг динамики продвижения детей с ОВЗ</a:t>
            </a:r>
            <a:endParaRPr lang="ru-RU" dirty="0">
              <a:solidFill>
                <a:prstClr val="black"/>
              </a:solidFill>
              <a:latin typeface="Arial Black" panose="020B0A04020102020204" pitchFamily="34" charset="0"/>
            </a:endParaRPr>
          </a:p>
        </p:txBody>
      </p:sp>
      <p:sp>
        <p:nvSpPr>
          <p:cNvPr id="13" name="Овал 12"/>
          <p:cNvSpPr/>
          <p:nvPr/>
        </p:nvSpPr>
        <p:spPr>
          <a:xfrm>
            <a:off x="5813168" y="1117969"/>
            <a:ext cx="3151320" cy="2887095"/>
          </a:xfrm>
          <a:prstGeom prst="ellipse">
            <a:avLst/>
          </a:prstGeom>
          <a:solidFill>
            <a:schemeClr val="accent1">
              <a:alpha val="17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rmAutofit/>
          </a:bodyPr>
          <a:lstStyle/>
          <a:p>
            <a:pPr lvl="0" algn="ctr"/>
            <a:r>
              <a:rPr lang="ru-RU" sz="2000" dirty="0" smtClean="0">
                <a:solidFill>
                  <a:prstClr val="black"/>
                </a:solidFill>
                <a:latin typeface="Arial Black" pitchFamily="34" charset="0"/>
                <a:cs typeface="Arial" panose="020B0604020202020204" pitchFamily="34" charset="0"/>
              </a:rPr>
              <a:t>Формирование</a:t>
            </a:r>
            <a:r>
              <a:rPr lang="ru-RU" sz="2000" dirty="0" smtClean="0">
                <a:solidFill>
                  <a:prstClr val="black"/>
                </a:solidFill>
                <a:latin typeface="Arial" panose="020B0604020202020204" pitchFamily="34" charset="0"/>
                <a:cs typeface="Arial" panose="020B0604020202020204" pitchFamily="34" charset="0"/>
              </a:rPr>
              <a:t> </a:t>
            </a:r>
            <a:r>
              <a:rPr lang="ru-RU" dirty="0" smtClean="0">
                <a:solidFill>
                  <a:prstClr val="black"/>
                </a:solidFill>
                <a:latin typeface="Arial Black" pitchFamily="34" charset="0"/>
                <a:cs typeface="Arial" panose="020B0604020202020204" pitchFamily="34" charset="0"/>
              </a:rPr>
              <a:t>банка информационно-методических материалов</a:t>
            </a:r>
            <a:endParaRPr lang="ru-RU" dirty="0">
              <a:solidFill>
                <a:prstClr val="black"/>
              </a:solidFill>
              <a:latin typeface="Arial Black" pitchFamily="34" charset="0"/>
              <a:cs typeface="Arial" panose="020B0604020202020204" pitchFamily="34" charset="0"/>
            </a:endParaRPr>
          </a:p>
        </p:txBody>
      </p:sp>
      <p:sp>
        <p:nvSpPr>
          <p:cNvPr id="14" name="Овал 13"/>
          <p:cNvSpPr/>
          <p:nvPr/>
        </p:nvSpPr>
        <p:spPr>
          <a:xfrm>
            <a:off x="2771800" y="3457841"/>
            <a:ext cx="3240360" cy="2880000"/>
          </a:xfrm>
          <a:prstGeom prst="ellipse">
            <a:avLst/>
          </a:prstGeom>
          <a:solidFill>
            <a:schemeClr val="accent1">
              <a:alpha val="2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1700" b="1" dirty="0" smtClean="0">
                <a:solidFill>
                  <a:prstClr val="black"/>
                </a:solidFill>
                <a:latin typeface="Arial Black" pitchFamily="34" charset="0"/>
                <a:cs typeface="Arial" panose="020B0604020202020204" pitchFamily="34" charset="0"/>
              </a:rPr>
              <a:t>Обобщение и систематизация опыта сопровождения детей с ОВЗ, и их родителей и педагогов</a:t>
            </a:r>
            <a:endParaRPr lang="ru-RU" sz="1700" b="1" dirty="0">
              <a:solidFill>
                <a:prstClr val="black"/>
              </a:solidFill>
              <a:latin typeface="Arial Black" pitchFamily="34" charset="0"/>
              <a:cs typeface="Arial" panose="020B0604020202020204" pitchFamily="34" charset="0"/>
            </a:endParaRPr>
          </a:p>
        </p:txBody>
      </p:sp>
      <p:sp>
        <p:nvSpPr>
          <p:cNvPr id="8" name="Стрелка влево 7"/>
          <p:cNvSpPr/>
          <p:nvPr/>
        </p:nvSpPr>
        <p:spPr>
          <a:xfrm rot="21201270">
            <a:off x="3095919" y="2118856"/>
            <a:ext cx="329800" cy="568874"/>
          </a:xfrm>
          <a:prstGeom prst="leftArrow">
            <a:avLst/>
          </a:prstGeom>
          <a:solidFill>
            <a:schemeClr val="accent1">
              <a:alpha val="47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3369281" y="982320"/>
            <a:ext cx="2160000" cy="216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ru-RU" dirty="0">
              <a:solidFill>
                <a:prstClr val="black"/>
              </a:solidFill>
            </a:endParaRPr>
          </a:p>
        </p:txBody>
      </p:sp>
      <p:sp>
        <p:nvSpPr>
          <p:cNvPr id="18" name="Стрелка влево 17"/>
          <p:cNvSpPr/>
          <p:nvPr/>
        </p:nvSpPr>
        <p:spPr>
          <a:xfrm rot="11270961">
            <a:off x="5521881" y="2082825"/>
            <a:ext cx="339328" cy="568874"/>
          </a:xfrm>
          <a:prstGeom prst="leftArrow">
            <a:avLst/>
          </a:prstGeom>
          <a:solidFill>
            <a:schemeClr val="accent1">
              <a:alpha val="46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лево 18"/>
          <p:cNvSpPr/>
          <p:nvPr/>
        </p:nvSpPr>
        <p:spPr>
          <a:xfrm rot="16200000">
            <a:off x="4215410" y="3015643"/>
            <a:ext cx="315521" cy="568874"/>
          </a:xfrm>
          <a:prstGeom prst="leftArrow">
            <a:avLst/>
          </a:prstGeom>
          <a:solidFill>
            <a:schemeClr val="accent1">
              <a:alpha val="47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732726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animEffect transition="in" filter="fade">
                                      <p:cBhvr>
                                        <p:cTn id="19" dur="500"/>
                                        <p:tgtEl>
                                          <p:spTgt spid="1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500" fill="hold"/>
                                        <p:tgtEl>
                                          <p:spTgt spid="19"/>
                                        </p:tgtEl>
                                        <p:attrNameLst>
                                          <p:attrName>ppt_w</p:attrName>
                                        </p:attrNameLst>
                                      </p:cBhvr>
                                      <p:tavLst>
                                        <p:tav tm="0">
                                          <p:val>
                                            <p:fltVal val="0"/>
                                          </p:val>
                                        </p:tav>
                                        <p:tav tm="100000">
                                          <p:val>
                                            <p:strVal val="#ppt_w"/>
                                          </p:val>
                                        </p:tav>
                                      </p:tavLst>
                                    </p:anim>
                                    <p:anim calcmode="lin" valueType="num">
                                      <p:cBhvr>
                                        <p:cTn id="28" dur="500" fill="hold"/>
                                        <p:tgtEl>
                                          <p:spTgt spid="19"/>
                                        </p:tgtEl>
                                        <p:attrNameLst>
                                          <p:attrName>ppt_h</p:attrName>
                                        </p:attrNameLst>
                                      </p:cBhvr>
                                      <p:tavLst>
                                        <p:tav tm="0">
                                          <p:val>
                                            <p:fltVal val="0"/>
                                          </p:val>
                                        </p:tav>
                                        <p:tav tm="100000">
                                          <p:val>
                                            <p:strVal val="#ppt_h"/>
                                          </p:val>
                                        </p:tav>
                                      </p:tavLst>
                                    </p:anim>
                                    <p:animEffect transition="in" filter="fade">
                                      <p:cBhvr>
                                        <p:cTn id="29" dur="500"/>
                                        <p:tgtEl>
                                          <p:spTgt spid="19"/>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animBg="1"/>
      <p:bldP spid="14" grpId="0" animBg="1"/>
      <p:bldP spid="8" grpId="0" animBg="1"/>
      <p:bldP spid="18"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ирог 10"/>
          <p:cNvSpPr/>
          <p:nvPr/>
        </p:nvSpPr>
        <p:spPr>
          <a:xfrm rot="19580527">
            <a:off x="1927294" y="950300"/>
            <a:ext cx="5040000" cy="5040000"/>
          </a:xfrm>
          <a:prstGeom prst="pie">
            <a:avLst>
              <a:gd name="adj1" fmla="val 467471"/>
              <a:gd name="adj2" fmla="val 7430987"/>
            </a:avLst>
          </a:prstGeom>
          <a:gradFill>
            <a:gsLst>
              <a:gs pos="0">
                <a:schemeClr val="accent1">
                  <a:tint val="66000"/>
                  <a:satMod val="160000"/>
                </a:schemeClr>
              </a:gs>
              <a:gs pos="49000">
                <a:schemeClr val="accent1">
                  <a:tint val="44500"/>
                  <a:satMod val="160000"/>
                </a:schemeClr>
              </a:gs>
              <a:gs pos="100000">
                <a:schemeClr val="accent1">
                  <a:tint val="23500"/>
                  <a:satMod val="160000"/>
                </a:schemeClr>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4" name="Пирог 23"/>
          <p:cNvSpPr>
            <a:spLocks/>
          </p:cNvSpPr>
          <p:nvPr/>
        </p:nvSpPr>
        <p:spPr>
          <a:xfrm rot="13275985">
            <a:off x="1935847" y="953145"/>
            <a:ext cx="5040000" cy="5040000"/>
          </a:xfrm>
          <a:prstGeom prst="pie">
            <a:avLst>
              <a:gd name="adj1" fmla="val 20290314"/>
              <a:gd name="adj2" fmla="val 6718600"/>
            </a:avLst>
          </a:prstGeom>
          <a:gradFill flip="none" rotWithShape="1">
            <a:gsLst>
              <a:gs pos="0">
                <a:schemeClr val="accent1">
                  <a:lumMod val="40000"/>
                  <a:lumOff val="60000"/>
                </a:schemeClr>
              </a:gs>
              <a:gs pos="49000">
                <a:schemeClr val="accent1">
                  <a:tint val="44500"/>
                  <a:satMod val="160000"/>
                </a:schemeClr>
              </a:gs>
              <a:gs pos="100000">
                <a:schemeClr val="accent1">
                  <a:tint val="23500"/>
                  <a:satMod val="160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0" name="Пирог 19"/>
          <p:cNvSpPr/>
          <p:nvPr/>
        </p:nvSpPr>
        <p:spPr>
          <a:xfrm rot="6081074">
            <a:off x="2016454" y="866248"/>
            <a:ext cx="5040000" cy="5221879"/>
          </a:xfrm>
          <a:prstGeom prst="pie">
            <a:avLst>
              <a:gd name="adj1" fmla="val 20900508"/>
              <a:gd name="adj2" fmla="val 5837320"/>
            </a:avLst>
          </a:prstGeom>
          <a:gradFill flip="none" rotWithShape="1">
            <a:gsLst>
              <a:gs pos="70828">
                <a:srgbClr val="CFE1F9"/>
              </a:gs>
              <a:gs pos="29163">
                <a:srgbClr val="BFD7F2"/>
              </a:gs>
              <a:gs pos="15827">
                <a:schemeClr val="accent1">
                  <a:lumMod val="40000"/>
                  <a:lumOff val="60000"/>
                </a:schemeClr>
              </a:gs>
              <a:gs pos="8341">
                <a:schemeClr val="accent1">
                  <a:lumMod val="40000"/>
                  <a:lumOff val="60000"/>
                </a:schemeClr>
              </a:gs>
              <a:gs pos="0">
                <a:schemeClr val="accent1">
                  <a:lumMod val="40000"/>
                  <a:lumOff val="60000"/>
                </a:schemeClr>
              </a:gs>
              <a:gs pos="49000">
                <a:schemeClr val="accent1">
                  <a:tint val="44500"/>
                  <a:satMod val="160000"/>
                </a:schemeClr>
              </a:gs>
              <a:gs pos="100000">
                <a:schemeClr val="accent1">
                  <a:tint val="23500"/>
                  <a:satMod val="160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ru-RU" dirty="0">
              <a:solidFill>
                <a:schemeClr val="tx1"/>
              </a:solidFill>
            </a:endParaRPr>
          </a:p>
        </p:txBody>
      </p:sp>
      <p:sp>
        <p:nvSpPr>
          <p:cNvPr id="2" name="Заголовок 1"/>
          <p:cNvSpPr>
            <a:spLocks noGrp="1"/>
          </p:cNvSpPr>
          <p:nvPr>
            <p:ph type="title"/>
          </p:nvPr>
        </p:nvSpPr>
        <p:spPr>
          <a:xfrm>
            <a:off x="582386" y="204556"/>
            <a:ext cx="7886700" cy="576064"/>
          </a:xfrm>
        </p:spPr>
        <p:txBody>
          <a:bodyPr>
            <a:noAutofit/>
          </a:bodyPr>
          <a:lstStyle/>
          <a:p>
            <a:pPr algn="ctr"/>
            <a:r>
              <a:rPr lang="ru-RU" sz="2000" b="1" dirty="0" smtClean="0">
                <a:latin typeface="Arial Black" pitchFamily="34" charset="0"/>
                <a:cs typeface="Times New Roman" pitchFamily="18" charset="0"/>
              </a:rPr>
              <a:t>Условие </a:t>
            </a:r>
            <a:r>
              <a:rPr lang="ru-RU" sz="2000" b="1" dirty="0">
                <a:latin typeface="Arial Black" pitchFamily="34" charset="0"/>
                <a:cs typeface="Times New Roman" pitchFamily="18" charset="0"/>
              </a:rPr>
              <a:t>4</a:t>
            </a:r>
            <a:r>
              <a:rPr lang="ru-RU" sz="2000" b="1" dirty="0" smtClean="0">
                <a:latin typeface="Arial Black" pitchFamily="34" charset="0"/>
                <a:cs typeface="Times New Roman" pitchFamily="18" charset="0"/>
              </a:rPr>
              <a:t>. Организация функциональной системы межведомственного взаимодействия</a:t>
            </a:r>
            <a:endParaRPr lang="ru-RU" sz="2000" b="1" dirty="0">
              <a:latin typeface="Arial Black" pitchFamily="34" charset="0"/>
              <a:cs typeface="Times New Roman" pitchFamily="18" charset="0"/>
            </a:endParaRPr>
          </a:p>
        </p:txBody>
      </p:sp>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schemeClr val="tx1"/>
                </a:solidFill>
                <a:latin typeface="Times New Roman" pitchFamily="18" charset="0"/>
                <a:cs typeface="Times New Roman" pitchFamily="18" charset="0"/>
              </a:rPr>
              <a:pPr>
                <a:defRPr/>
              </a:pPr>
              <a:t>14</a:t>
            </a:fld>
            <a:endParaRPr lang="ru-RU" sz="1200" b="1" dirty="0">
              <a:solidFill>
                <a:schemeClr val="tx1"/>
              </a:solidFill>
              <a:latin typeface="Times New Roman" pitchFamily="18" charset="0"/>
              <a:cs typeface="Times New Roman" pitchFamily="18" charset="0"/>
            </a:endParaRPr>
          </a:p>
        </p:txBody>
      </p:sp>
      <p:sp>
        <p:nvSpPr>
          <p:cNvPr id="34" name="Прямоугольник 33"/>
          <p:cNvSpPr/>
          <p:nvPr/>
        </p:nvSpPr>
        <p:spPr>
          <a:xfrm>
            <a:off x="2267744" y="3888107"/>
            <a:ext cx="2188103" cy="830997"/>
          </a:xfrm>
          <a:prstGeom prst="rect">
            <a:avLst/>
          </a:prstGeom>
        </p:spPr>
        <p:txBody>
          <a:bodyPr wrap="square">
            <a:spAutoFit/>
          </a:bodyPr>
          <a:lstStyle/>
          <a:p>
            <a:pPr algn="ctr"/>
            <a:r>
              <a:rPr lang="ru-RU" sz="1600" b="1" dirty="0" smtClean="0"/>
              <a:t>1. Расширение сети инклюзивных классов, групп</a:t>
            </a:r>
            <a:endParaRPr lang="ru-RU" sz="1600" b="1" dirty="0"/>
          </a:p>
        </p:txBody>
      </p:sp>
      <p:sp>
        <p:nvSpPr>
          <p:cNvPr id="38" name="Прямоугольник 37"/>
          <p:cNvSpPr/>
          <p:nvPr/>
        </p:nvSpPr>
        <p:spPr>
          <a:xfrm>
            <a:off x="4532139" y="3888107"/>
            <a:ext cx="1924906" cy="1569660"/>
          </a:xfrm>
          <a:prstGeom prst="rect">
            <a:avLst/>
          </a:prstGeom>
        </p:spPr>
        <p:txBody>
          <a:bodyPr wrap="square">
            <a:spAutoFit/>
          </a:bodyPr>
          <a:lstStyle/>
          <a:p>
            <a:pPr algn="ctr"/>
            <a:r>
              <a:rPr lang="ru-RU" sz="1600" b="1" dirty="0" smtClean="0"/>
              <a:t>3. Создание непрерывного взаимодействия по направлению ДОУ-ОУ-УДО-СПО</a:t>
            </a:r>
            <a:endParaRPr lang="ru-RU" sz="1600" b="1" dirty="0"/>
          </a:p>
        </p:txBody>
      </p:sp>
      <p:sp>
        <p:nvSpPr>
          <p:cNvPr id="40" name="Прямоугольник 39"/>
          <p:cNvSpPr/>
          <p:nvPr/>
        </p:nvSpPr>
        <p:spPr>
          <a:xfrm>
            <a:off x="3327344" y="1378290"/>
            <a:ext cx="2396784" cy="1492716"/>
          </a:xfrm>
          <a:prstGeom prst="rect">
            <a:avLst/>
          </a:prstGeom>
        </p:spPr>
        <p:txBody>
          <a:bodyPr wrap="square">
            <a:spAutoFit/>
          </a:bodyPr>
          <a:lstStyle/>
          <a:p>
            <a:pPr algn="ctr"/>
            <a:r>
              <a:rPr lang="ru-RU" sz="1500" b="1" dirty="0" smtClean="0"/>
              <a:t>2. Обеспечение интегративной образовательной деятельности (общего и дополнительного образования)</a:t>
            </a:r>
            <a:endParaRPr lang="ru-RU" sz="1500" b="1" dirty="0"/>
          </a:p>
        </p:txBody>
      </p:sp>
      <p:cxnSp>
        <p:nvCxnSpPr>
          <p:cNvPr id="8" name="Прямая соединительная линия 7"/>
          <p:cNvCxnSpPr/>
          <p:nvPr/>
        </p:nvCxnSpPr>
        <p:spPr>
          <a:xfrm>
            <a:off x="9144000" y="1412776"/>
            <a:ext cx="0" cy="4320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Скругленный прямоугольник 2"/>
          <p:cNvSpPr/>
          <p:nvPr/>
        </p:nvSpPr>
        <p:spPr>
          <a:xfrm>
            <a:off x="3277589" y="2947950"/>
            <a:ext cx="2303382" cy="9157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Муниципалитет, партнеры</a:t>
            </a:r>
            <a:endParaRPr lang="ru-RU" b="1" dirty="0">
              <a:solidFill>
                <a:schemeClr val="tx1"/>
              </a:solidFill>
            </a:endParaRPr>
          </a:p>
        </p:txBody>
      </p:sp>
    </p:spTree>
    <p:extLst>
      <p:ext uri="{BB962C8B-B14F-4D97-AF65-F5344CB8AC3E}">
        <p14:creationId xmlns:p14="http://schemas.microsoft.com/office/powerpoint/2010/main" val="237988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4"/>
                                        </p:tgtEl>
                                        <p:attrNameLst>
                                          <p:attrName>style.visibility</p:attrName>
                                        </p:attrNameLst>
                                      </p:cBhvr>
                                      <p:to>
                                        <p:strVal val="visible"/>
                                      </p:to>
                                    </p:set>
                                    <p:anim calcmode="lin" valueType="num">
                                      <p:cBhvr>
                                        <p:cTn id="12" dur="500" fill="hold"/>
                                        <p:tgtEl>
                                          <p:spTgt spid="34"/>
                                        </p:tgtEl>
                                        <p:attrNameLst>
                                          <p:attrName>ppt_w</p:attrName>
                                        </p:attrNameLst>
                                      </p:cBhvr>
                                      <p:tavLst>
                                        <p:tav tm="0">
                                          <p:val>
                                            <p:fltVal val="0"/>
                                          </p:val>
                                        </p:tav>
                                        <p:tav tm="100000">
                                          <p:val>
                                            <p:strVal val="#ppt_w"/>
                                          </p:val>
                                        </p:tav>
                                      </p:tavLst>
                                    </p:anim>
                                    <p:anim calcmode="lin" valueType="num">
                                      <p:cBhvr>
                                        <p:cTn id="13" dur="500" fill="hold"/>
                                        <p:tgtEl>
                                          <p:spTgt spid="34"/>
                                        </p:tgtEl>
                                        <p:attrNameLst>
                                          <p:attrName>ppt_h</p:attrName>
                                        </p:attrNameLst>
                                      </p:cBhvr>
                                      <p:tavLst>
                                        <p:tav tm="0">
                                          <p:val>
                                            <p:fltVal val="0"/>
                                          </p:val>
                                        </p:tav>
                                        <p:tav tm="100000">
                                          <p:val>
                                            <p:strVal val="#ppt_h"/>
                                          </p:val>
                                        </p:tav>
                                      </p:tavLst>
                                    </p:anim>
                                    <p:animEffect transition="in" filter="fade">
                                      <p:cBhvr>
                                        <p:cTn id="14" dur="500"/>
                                        <p:tgtEl>
                                          <p:spTgt spid="3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500" fill="hold"/>
                                        <p:tgtEl>
                                          <p:spTgt spid="24"/>
                                        </p:tgtEl>
                                        <p:attrNameLst>
                                          <p:attrName>ppt_w</p:attrName>
                                        </p:attrNameLst>
                                      </p:cBhvr>
                                      <p:tavLst>
                                        <p:tav tm="0">
                                          <p:val>
                                            <p:fltVal val="0"/>
                                          </p:val>
                                        </p:tav>
                                        <p:tav tm="100000">
                                          <p:val>
                                            <p:strVal val="#ppt_w"/>
                                          </p:val>
                                        </p:tav>
                                      </p:tavLst>
                                    </p:anim>
                                    <p:anim calcmode="lin" valueType="num">
                                      <p:cBhvr>
                                        <p:cTn id="20" dur="500" fill="hold"/>
                                        <p:tgtEl>
                                          <p:spTgt spid="24"/>
                                        </p:tgtEl>
                                        <p:attrNameLst>
                                          <p:attrName>ppt_h</p:attrName>
                                        </p:attrNameLst>
                                      </p:cBhvr>
                                      <p:tavLst>
                                        <p:tav tm="0">
                                          <p:val>
                                            <p:fltVal val="0"/>
                                          </p:val>
                                        </p:tav>
                                        <p:tav tm="100000">
                                          <p:val>
                                            <p:strVal val="#ppt_h"/>
                                          </p:val>
                                        </p:tav>
                                      </p:tavLst>
                                    </p:anim>
                                    <p:animEffect transition="in" filter="fade">
                                      <p:cBhvr>
                                        <p:cTn id="21" dur="500"/>
                                        <p:tgtEl>
                                          <p:spTgt spid="24"/>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0"/>
                                        </p:tgtEl>
                                        <p:attrNameLst>
                                          <p:attrName>style.visibility</p:attrName>
                                        </p:attrNameLst>
                                      </p:cBhvr>
                                      <p:to>
                                        <p:strVal val="visible"/>
                                      </p:to>
                                    </p:set>
                                    <p:anim calcmode="lin" valueType="num">
                                      <p:cBhvr>
                                        <p:cTn id="24" dur="500" fill="hold"/>
                                        <p:tgtEl>
                                          <p:spTgt spid="40"/>
                                        </p:tgtEl>
                                        <p:attrNameLst>
                                          <p:attrName>ppt_w</p:attrName>
                                        </p:attrNameLst>
                                      </p:cBhvr>
                                      <p:tavLst>
                                        <p:tav tm="0">
                                          <p:val>
                                            <p:fltVal val="0"/>
                                          </p:val>
                                        </p:tav>
                                        <p:tav tm="100000">
                                          <p:val>
                                            <p:strVal val="#ppt_w"/>
                                          </p:val>
                                        </p:tav>
                                      </p:tavLst>
                                    </p:anim>
                                    <p:anim calcmode="lin" valueType="num">
                                      <p:cBhvr>
                                        <p:cTn id="25" dur="500" fill="hold"/>
                                        <p:tgtEl>
                                          <p:spTgt spid="40"/>
                                        </p:tgtEl>
                                        <p:attrNameLst>
                                          <p:attrName>ppt_h</p:attrName>
                                        </p:attrNameLst>
                                      </p:cBhvr>
                                      <p:tavLst>
                                        <p:tav tm="0">
                                          <p:val>
                                            <p:fltVal val="0"/>
                                          </p:val>
                                        </p:tav>
                                        <p:tav tm="100000">
                                          <p:val>
                                            <p:strVal val="#ppt_h"/>
                                          </p:val>
                                        </p:tav>
                                      </p:tavLst>
                                    </p:anim>
                                    <p:animEffect transition="in" filter="fade">
                                      <p:cBhvr>
                                        <p:cTn id="26" dur="500"/>
                                        <p:tgtEl>
                                          <p:spTgt spid="40"/>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p:cTn id="36" dur="500" fill="hold"/>
                                        <p:tgtEl>
                                          <p:spTgt spid="38"/>
                                        </p:tgtEl>
                                        <p:attrNameLst>
                                          <p:attrName>ppt_w</p:attrName>
                                        </p:attrNameLst>
                                      </p:cBhvr>
                                      <p:tavLst>
                                        <p:tav tm="0">
                                          <p:val>
                                            <p:fltVal val="0"/>
                                          </p:val>
                                        </p:tav>
                                        <p:tav tm="100000">
                                          <p:val>
                                            <p:strVal val="#ppt_w"/>
                                          </p:val>
                                        </p:tav>
                                      </p:tavLst>
                                    </p:anim>
                                    <p:anim calcmode="lin" valueType="num">
                                      <p:cBhvr>
                                        <p:cTn id="37" dur="500" fill="hold"/>
                                        <p:tgtEl>
                                          <p:spTgt spid="38"/>
                                        </p:tgtEl>
                                        <p:attrNameLst>
                                          <p:attrName>ppt_h</p:attrName>
                                        </p:attrNameLst>
                                      </p:cBhvr>
                                      <p:tavLst>
                                        <p:tav tm="0">
                                          <p:val>
                                            <p:fltVal val="0"/>
                                          </p:val>
                                        </p:tav>
                                        <p:tav tm="100000">
                                          <p:val>
                                            <p:strVal val="#ppt_h"/>
                                          </p:val>
                                        </p:tav>
                                      </p:tavLst>
                                    </p:anim>
                                    <p:animEffect transition="in" filter="fade">
                                      <p:cBhvr>
                                        <p:cTn id="38"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4" grpId="0" animBg="1"/>
      <p:bldP spid="20" grpId="0" animBg="1"/>
      <p:bldP spid="34" grpId="0"/>
      <p:bldP spid="38" grpId="0"/>
      <p:bldP spid="4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Скругленный прямоугольник 20"/>
          <p:cNvSpPr/>
          <p:nvPr/>
        </p:nvSpPr>
        <p:spPr>
          <a:xfrm>
            <a:off x="611560" y="3158515"/>
            <a:ext cx="2880000" cy="1944000"/>
          </a:xfrm>
          <a:prstGeom prst="roundRect">
            <a:avLst/>
          </a:prstGeom>
          <a:solidFill>
            <a:schemeClr val="accent1">
              <a:alpha val="17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rmAutofit/>
          </a:bodyPr>
          <a:lstStyle/>
          <a:p>
            <a:pPr algn="ctr"/>
            <a:endParaRPr lang="ru-RU" sz="2000" dirty="0">
              <a:solidFill>
                <a:prstClr val="black"/>
              </a:solidFill>
              <a:latin typeface="Arial" panose="020B0604020202020204" pitchFamily="34" charset="0"/>
              <a:cs typeface="Arial" panose="020B0604020202020204" pitchFamily="34" charset="0"/>
            </a:endParaRPr>
          </a:p>
        </p:txBody>
      </p:sp>
      <p:sp>
        <p:nvSpPr>
          <p:cNvPr id="23" name="Скругленный прямоугольник 22"/>
          <p:cNvSpPr/>
          <p:nvPr/>
        </p:nvSpPr>
        <p:spPr>
          <a:xfrm>
            <a:off x="4932040" y="3154034"/>
            <a:ext cx="2820671" cy="1944000"/>
          </a:xfrm>
          <a:prstGeom prst="roundRect">
            <a:avLst/>
          </a:prstGeom>
          <a:solidFill>
            <a:schemeClr val="accent1">
              <a:alpha val="17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rmAutofit/>
          </a:bodyPr>
          <a:lstStyle/>
          <a:p>
            <a:pPr algn="ctr"/>
            <a:endParaRPr lang="ru-RU" sz="2000" dirty="0">
              <a:solidFill>
                <a:prstClr val="black"/>
              </a:solidFill>
              <a:latin typeface="Arial" panose="020B0604020202020204" pitchFamily="34" charset="0"/>
              <a:cs typeface="Arial" panose="020B0604020202020204" pitchFamily="34" charset="0"/>
            </a:endParaRPr>
          </a:p>
        </p:txBody>
      </p:sp>
      <p:sp>
        <p:nvSpPr>
          <p:cNvPr id="2" name="Заголовок 1"/>
          <p:cNvSpPr>
            <a:spLocks noGrp="1"/>
          </p:cNvSpPr>
          <p:nvPr>
            <p:ph type="title"/>
          </p:nvPr>
        </p:nvSpPr>
        <p:spPr>
          <a:xfrm>
            <a:off x="539552" y="404664"/>
            <a:ext cx="7886700" cy="576064"/>
          </a:xfrm>
        </p:spPr>
        <p:txBody>
          <a:bodyPr>
            <a:noAutofit/>
          </a:bodyPr>
          <a:lstStyle/>
          <a:p>
            <a:pPr algn="ctr"/>
            <a:r>
              <a:rPr lang="ru-RU" sz="2000" b="1" dirty="0" smtClean="0">
                <a:latin typeface="Arial Black" pitchFamily="34" charset="0"/>
                <a:cs typeface="Times New Roman" pitchFamily="18" charset="0"/>
              </a:rPr>
              <a:t>Условие 5. Формирование инклюзивной компетентности</a:t>
            </a:r>
            <a:endParaRPr lang="ru-RU" sz="2000" b="1" dirty="0">
              <a:latin typeface="Arial Black" pitchFamily="34" charset="0"/>
              <a:cs typeface="Times New Roman" pitchFamily="18" charset="0"/>
            </a:endParaRPr>
          </a:p>
        </p:txBody>
      </p:sp>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schemeClr val="tx1"/>
                </a:solidFill>
                <a:latin typeface="Times New Roman" pitchFamily="18" charset="0"/>
                <a:cs typeface="Times New Roman" pitchFamily="18" charset="0"/>
              </a:rPr>
              <a:pPr>
                <a:defRPr/>
              </a:pPr>
              <a:t>15</a:t>
            </a:fld>
            <a:endParaRPr lang="ru-RU" sz="1200" b="1" dirty="0">
              <a:solidFill>
                <a:schemeClr val="tx1"/>
              </a:solidFill>
              <a:latin typeface="Times New Roman" pitchFamily="18" charset="0"/>
              <a:cs typeface="Times New Roman" pitchFamily="18" charset="0"/>
            </a:endParaRPr>
          </a:p>
        </p:txBody>
      </p:sp>
      <p:sp>
        <p:nvSpPr>
          <p:cNvPr id="38" name="Прямоугольник 37"/>
          <p:cNvSpPr/>
          <p:nvPr/>
        </p:nvSpPr>
        <p:spPr>
          <a:xfrm>
            <a:off x="5452960" y="3158515"/>
            <a:ext cx="2143376" cy="1754326"/>
          </a:xfrm>
          <a:prstGeom prst="rect">
            <a:avLst/>
          </a:prstGeom>
        </p:spPr>
        <p:txBody>
          <a:bodyPr wrap="square">
            <a:spAutoFit/>
          </a:bodyPr>
          <a:lstStyle/>
          <a:p>
            <a:pPr algn="ctr"/>
            <a:r>
              <a:rPr lang="ru-RU" b="1" dirty="0" smtClean="0"/>
              <a:t>Издание методических материалов по работе с детьми в инклюзивных классах, группах</a:t>
            </a:r>
            <a:endParaRPr lang="ru-RU" b="1" dirty="0"/>
          </a:p>
        </p:txBody>
      </p:sp>
      <p:sp>
        <p:nvSpPr>
          <p:cNvPr id="39" name="Прямоугольник 38"/>
          <p:cNvSpPr/>
          <p:nvPr/>
        </p:nvSpPr>
        <p:spPr>
          <a:xfrm>
            <a:off x="775696" y="3391851"/>
            <a:ext cx="2471524" cy="1477328"/>
          </a:xfrm>
          <a:prstGeom prst="rect">
            <a:avLst/>
          </a:prstGeom>
        </p:spPr>
        <p:txBody>
          <a:bodyPr wrap="square">
            <a:spAutoFit/>
          </a:bodyPr>
          <a:lstStyle/>
          <a:p>
            <a:pPr algn="ctr"/>
            <a:r>
              <a:rPr lang="ru-RU" b="1" dirty="0" smtClean="0">
                <a:latin typeface="Arial" panose="020B0604020202020204" pitchFamily="34" charset="0"/>
                <a:cs typeface="Arial" panose="020B0604020202020204" pitchFamily="34" charset="0"/>
              </a:rPr>
              <a:t>Организация мастер-классов, семинаров и др. по распространению опыта</a:t>
            </a:r>
            <a:endParaRPr lang="ru-RU" b="1" dirty="0">
              <a:latin typeface="Arial" panose="020B0604020202020204" pitchFamily="34" charset="0"/>
              <a:cs typeface="Arial" panose="020B0604020202020204" pitchFamily="34" charset="0"/>
            </a:endParaRPr>
          </a:p>
        </p:txBody>
      </p:sp>
      <p:sp>
        <p:nvSpPr>
          <p:cNvPr id="8" name="Овал 7"/>
          <p:cNvSpPr/>
          <p:nvPr/>
        </p:nvSpPr>
        <p:spPr>
          <a:xfrm>
            <a:off x="3247220" y="1700808"/>
            <a:ext cx="2009822" cy="2084418"/>
          </a:xfrm>
          <a:prstGeom prst="ellipse">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rmAutofit/>
          </a:bodyPr>
          <a:lstStyle/>
          <a:p>
            <a:pPr algn="ctr"/>
            <a:endParaRPr lang="ru-RU" b="1" dirty="0">
              <a:solidFill>
                <a:schemeClr val="tx1"/>
              </a:solidFill>
              <a:latin typeface="Arial" panose="020B0604020202020204" pitchFamily="34" charset="0"/>
              <a:cs typeface="Arial" panose="020B0604020202020204" pitchFamily="34" charset="0"/>
            </a:endParaRPr>
          </a:p>
        </p:txBody>
      </p:sp>
      <p:sp>
        <p:nvSpPr>
          <p:cNvPr id="9" name="Прямоугольник 8"/>
          <p:cNvSpPr/>
          <p:nvPr/>
        </p:nvSpPr>
        <p:spPr>
          <a:xfrm>
            <a:off x="3102398" y="2327518"/>
            <a:ext cx="2374091" cy="830997"/>
          </a:xfrm>
          <a:prstGeom prst="rect">
            <a:avLst/>
          </a:prstGeom>
        </p:spPr>
        <p:txBody>
          <a:bodyPr wrap="square">
            <a:spAutoFit/>
          </a:bodyPr>
          <a:lstStyle/>
          <a:p>
            <a:pPr algn="ctr"/>
            <a:r>
              <a:rPr lang="ru-RU" sz="1600" b="1" dirty="0">
                <a:solidFill>
                  <a:schemeClr val="bg1"/>
                </a:solidFill>
                <a:latin typeface="Arial" panose="020B0604020202020204" pitchFamily="34" charset="0"/>
                <a:cs typeface="Arial" panose="020B0604020202020204" pitchFamily="34" charset="0"/>
              </a:rPr>
              <a:t>Информационный </a:t>
            </a:r>
            <a:r>
              <a:rPr lang="ru-RU" sz="1600" b="1" dirty="0" smtClean="0">
                <a:solidFill>
                  <a:schemeClr val="bg1"/>
                </a:solidFill>
                <a:latin typeface="Arial" panose="020B0604020202020204" pitchFamily="34" charset="0"/>
                <a:cs typeface="Arial" panose="020B0604020202020204" pitchFamily="34" charset="0"/>
              </a:rPr>
              <a:t>ресурс муниципалитета</a:t>
            </a:r>
            <a:endParaRPr lang="ru-RU" sz="1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7167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9"/>
                                        </p:tgtEl>
                                        <p:attrNameLst>
                                          <p:attrName>style.visibility</p:attrName>
                                        </p:attrNameLst>
                                      </p:cBhvr>
                                      <p:to>
                                        <p:strVal val="visible"/>
                                      </p:to>
                                    </p:set>
                                    <p:anim calcmode="lin" valueType="num">
                                      <p:cBhvr>
                                        <p:cTn id="12" dur="500" fill="hold"/>
                                        <p:tgtEl>
                                          <p:spTgt spid="39"/>
                                        </p:tgtEl>
                                        <p:attrNameLst>
                                          <p:attrName>ppt_w</p:attrName>
                                        </p:attrNameLst>
                                      </p:cBhvr>
                                      <p:tavLst>
                                        <p:tav tm="0">
                                          <p:val>
                                            <p:fltVal val="0"/>
                                          </p:val>
                                        </p:tav>
                                        <p:tav tm="100000">
                                          <p:val>
                                            <p:strVal val="#ppt_w"/>
                                          </p:val>
                                        </p:tav>
                                      </p:tavLst>
                                    </p:anim>
                                    <p:anim calcmode="lin" valueType="num">
                                      <p:cBhvr>
                                        <p:cTn id="13" dur="500" fill="hold"/>
                                        <p:tgtEl>
                                          <p:spTgt spid="39"/>
                                        </p:tgtEl>
                                        <p:attrNameLst>
                                          <p:attrName>ppt_h</p:attrName>
                                        </p:attrNameLst>
                                      </p:cBhvr>
                                      <p:tavLst>
                                        <p:tav tm="0">
                                          <p:val>
                                            <p:fltVal val="0"/>
                                          </p:val>
                                        </p:tav>
                                        <p:tav tm="100000">
                                          <p:val>
                                            <p:strVal val="#ppt_h"/>
                                          </p:val>
                                        </p:tav>
                                      </p:tavLst>
                                    </p:anim>
                                    <p:animEffect transition="in" filter="fade">
                                      <p:cBhvr>
                                        <p:cTn id="14" dur="500"/>
                                        <p:tgtEl>
                                          <p:spTgt spid="39"/>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p:cTn id="19" dur="500" fill="hold"/>
                                        <p:tgtEl>
                                          <p:spTgt spid="23"/>
                                        </p:tgtEl>
                                        <p:attrNameLst>
                                          <p:attrName>ppt_w</p:attrName>
                                        </p:attrNameLst>
                                      </p:cBhvr>
                                      <p:tavLst>
                                        <p:tav tm="0">
                                          <p:val>
                                            <p:fltVal val="0"/>
                                          </p:val>
                                        </p:tav>
                                        <p:tav tm="100000">
                                          <p:val>
                                            <p:strVal val="#ppt_w"/>
                                          </p:val>
                                        </p:tav>
                                      </p:tavLst>
                                    </p:anim>
                                    <p:anim calcmode="lin" valueType="num">
                                      <p:cBhvr>
                                        <p:cTn id="20" dur="500" fill="hold"/>
                                        <p:tgtEl>
                                          <p:spTgt spid="23"/>
                                        </p:tgtEl>
                                        <p:attrNameLst>
                                          <p:attrName>ppt_h</p:attrName>
                                        </p:attrNameLst>
                                      </p:cBhvr>
                                      <p:tavLst>
                                        <p:tav tm="0">
                                          <p:val>
                                            <p:fltVal val="0"/>
                                          </p:val>
                                        </p:tav>
                                        <p:tav tm="100000">
                                          <p:val>
                                            <p:strVal val="#ppt_h"/>
                                          </p:val>
                                        </p:tav>
                                      </p:tavLst>
                                    </p:anim>
                                    <p:animEffect transition="in" filter="fade">
                                      <p:cBhvr>
                                        <p:cTn id="21" dur="500"/>
                                        <p:tgtEl>
                                          <p:spTgt spid="2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8"/>
                                        </p:tgtEl>
                                        <p:attrNameLst>
                                          <p:attrName>style.visibility</p:attrName>
                                        </p:attrNameLst>
                                      </p:cBhvr>
                                      <p:to>
                                        <p:strVal val="visible"/>
                                      </p:to>
                                    </p:set>
                                    <p:anim calcmode="lin" valueType="num">
                                      <p:cBhvr>
                                        <p:cTn id="24" dur="500" fill="hold"/>
                                        <p:tgtEl>
                                          <p:spTgt spid="38"/>
                                        </p:tgtEl>
                                        <p:attrNameLst>
                                          <p:attrName>ppt_w</p:attrName>
                                        </p:attrNameLst>
                                      </p:cBhvr>
                                      <p:tavLst>
                                        <p:tav tm="0">
                                          <p:val>
                                            <p:fltVal val="0"/>
                                          </p:val>
                                        </p:tav>
                                        <p:tav tm="100000">
                                          <p:val>
                                            <p:strVal val="#ppt_w"/>
                                          </p:val>
                                        </p:tav>
                                      </p:tavLst>
                                    </p:anim>
                                    <p:anim calcmode="lin" valueType="num">
                                      <p:cBhvr>
                                        <p:cTn id="25" dur="500" fill="hold"/>
                                        <p:tgtEl>
                                          <p:spTgt spid="38"/>
                                        </p:tgtEl>
                                        <p:attrNameLst>
                                          <p:attrName>ppt_h</p:attrName>
                                        </p:attrNameLst>
                                      </p:cBhvr>
                                      <p:tavLst>
                                        <p:tav tm="0">
                                          <p:val>
                                            <p:fltVal val="0"/>
                                          </p:val>
                                        </p:tav>
                                        <p:tav tm="100000">
                                          <p:val>
                                            <p:strVal val="#ppt_h"/>
                                          </p:val>
                                        </p:tav>
                                      </p:tavLst>
                                    </p:anim>
                                    <p:animEffect transition="in" filter="fade">
                                      <p:cBhvr>
                                        <p:cTn id="2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38" grpId="0"/>
      <p:bldP spid="3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Скругленный прямоугольник 10"/>
          <p:cNvSpPr/>
          <p:nvPr/>
        </p:nvSpPr>
        <p:spPr>
          <a:xfrm>
            <a:off x="3302707" y="1229515"/>
            <a:ext cx="2880000" cy="1944000"/>
          </a:xfrm>
          <a:prstGeom prst="roundRect">
            <a:avLst/>
          </a:prstGeom>
          <a:solidFill>
            <a:schemeClr val="accent5">
              <a:alpha val="17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rmAutofit/>
          </a:bodyPr>
          <a:lstStyle/>
          <a:p>
            <a:pPr algn="ctr"/>
            <a:endParaRPr lang="ru-RU" sz="2000" dirty="0">
              <a:solidFill>
                <a:prstClr val="black"/>
              </a:solidFill>
              <a:latin typeface="Arial" panose="020B0604020202020204" pitchFamily="34" charset="0"/>
              <a:cs typeface="Arial" panose="020B0604020202020204" pitchFamily="34" charset="0"/>
            </a:endParaRPr>
          </a:p>
        </p:txBody>
      </p:sp>
      <p:sp>
        <p:nvSpPr>
          <p:cNvPr id="21" name="Скругленный прямоугольник 20"/>
          <p:cNvSpPr/>
          <p:nvPr/>
        </p:nvSpPr>
        <p:spPr>
          <a:xfrm>
            <a:off x="5874893" y="2056121"/>
            <a:ext cx="2880000" cy="3186068"/>
          </a:xfrm>
          <a:prstGeom prst="roundRect">
            <a:avLst/>
          </a:prstGeom>
          <a:solidFill>
            <a:schemeClr val="accent1">
              <a:alpha val="17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rmAutofit/>
          </a:bodyPr>
          <a:lstStyle/>
          <a:p>
            <a:pPr algn="ctr"/>
            <a:endParaRPr lang="ru-RU" sz="2000" dirty="0">
              <a:solidFill>
                <a:prstClr val="black"/>
              </a:solidFill>
              <a:latin typeface="Arial" panose="020B0604020202020204" pitchFamily="34" charset="0"/>
              <a:cs typeface="Arial" panose="020B0604020202020204" pitchFamily="34" charset="0"/>
            </a:endParaRPr>
          </a:p>
        </p:txBody>
      </p:sp>
      <p:sp>
        <p:nvSpPr>
          <p:cNvPr id="23" name="Скругленный прямоугольник 22"/>
          <p:cNvSpPr/>
          <p:nvPr/>
        </p:nvSpPr>
        <p:spPr>
          <a:xfrm>
            <a:off x="3326772" y="3696656"/>
            <a:ext cx="2855936" cy="1944000"/>
          </a:xfrm>
          <a:prstGeom prst="roundRect">
            <a:avLst/>
          </a:prstGeom>
          <a:solidFill>
            <a:schemeClr val="accent1">
              <a:alpha val="17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rmAutofit/>
          </a:bodyPr>
          <a:lstStyle/>
          <a:p>
            <a:pPr algn="ctr"/>
            <a:endParaRPr lang="ru-RU" sz="2000" dirty="0">
              <a:solidFill>
                <a:prstClr val="black"/>
              </a:solidFill>
              <a:latin typeface="Arial" panose="020B0604020202020204" pitchFamily="34" charset="0"/>
              <a:cs typeface="Arial" panose="020B0604020202020204" pitchFamily="34" charset="0"/>
            </a:endParaRPr>
          </a:p>
        </p:txBody>
      </p:sp>
      <p:sp>
        <p:nvSpPr>
          <p:cNvPr id="2" name="Заголовок 1"/>
          <p:cNvSpPr>
            <a:spLocks noGrp="1"/>
          </p:cNvSpPr>
          <p:nvPr>
            <p:ph type="title"/>
          </p:nvPr>
        </p:nvSpPr>
        <p:spPr>
          <a:xfrm>
            <a:off x="460458" y="260648"/>
            <a:ext cx="7886700" cy="576064"/>
          </a:xfrm>
        </p:spPr>
        <p:txBody>
          <a:bodyPr>
            <a:noAutofit/>
          </a:bodyPr>
          <a:lstStyle/>
          <a:p>
            <a:pPr algn="ctr"/>
            <a:r>
              <a:rPr lang="ru-RU" sz="2000" b="1" dirty="0" smtClean="0">
                <a:latin typeface="Arial Black" pitchFamily="34" charset="0"/>
                <a:cs typeface="Times New Roman" pitchFamily="18" charset="0"/>
              </a:rPr>
              <a:t>Условие 6. Организация информационного обеспечения процесса выявления и поддержки детей с ОВЗ</a:t>
            </a:r>
            <a:endParaRPr lang="ru-RU" sz="2000" b="1" dirty="0">
              <a:latin typeface="Arial Black" pitchFamily="34" charset="0"/>
              <a:cs typeface="Times New Roman" pitchFamily="18" charset="0"/>
            </a:endParaRPr>
          </a:p>
        </p:txBody>
      </p:sp>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schemeClr val="tx1"/>
                </a:solidFill>
                <a:latin typeface="Times New Roman" pitchFamily="18" charset="0"/>
                <a:cs typeface="Times New Roman" pitchFamily="18" charset="0"/>
              </a:rPr>
              <a:pPr>
                <a:defRPr/>
              </a:pPr>
              <a:t>16</a:t>
            </a:fld>
            <a:endParaRPr lang="ru-RU" sz="1200" b="1" dirty="0">
              <a:solidFill>
                <a:schemeClr val="tx1"/>
              </a:solidFill>
              <a:latin typeface="Times New Roman" pitchFamily="18" charset="0"/>
              <a:cs typeface="Times New Roman" pitchFamily="18" charset="0"/>
            </a:endParaRPr>
          </a:p>
        </p:txBody>
      </p:sp>
      <p:sp>
        <p:nvSpPr>
          <p:cNvPr id="38" name="Прямоугольник 37"/>
          <p:cNvSpPr/>
          <p:nvPr/>
        </p:nvSpPr>
        <p:spPr>
          <a:xfrm>
            <a:off x="3707606" y="4068491"/>
            <a:ext cx="1933471" cy="923330"/>
          </a:xfrm>
          <a:prstGeom prst="rect">
            <a:avLst/>
          </a:prstGeom>
        </p:spPr>
        <p:txBody>
          <a:bodyPr wrap="square">
            <a:spAutoFit/>
          </a:bodyPr>
          <a:lstStyle/>
          <a:p>
            <a:pPr algn="ctr"/>
            <a:r>
              <a:rPr lang="ru-RU" b="1" dirty="0" smtClean="0"/>
              <a:t>Информационная поддержка родителей</a:t>
            </a:r>
            <a:endParaRPr lang="ru-RU" b="1" dirty="0"/>
          </a:p>
        </p:txBody>
      </p:sp>
      <p:sp>
        <p:nvSpPr>
          <p:cNvPr id="39" name="Прямоугольник 38"/>
          <p:cNvSpPr/>
          <p:nvPr/>
        </p:nvSpPr>
        <p:spPr>
          <a:xfrm>
            <a:off x="6197294" y="2211634"/>
            <a:ext cx="2376264" cy="2970044"/>
          </a:xfrm>
          <a:prstGeom prst="rect">
            <a:avLst/>
          </a:prstGeom>
        </p:spPr>
        <p:txBody>
          <a:bodyPr wrap="square">
            <a:spAutoFit/>
          </a:bodyPr>
          <a:lstStyle/>
          <a:p>
            <a:r>
              <a:rPr lang="ru-RU" sz="1700" b="1" dirty="0" smtClean="0">
                <a:latin typeface="Arial" panose="020B0604020202020204" pitchFamily="34" charset="0"/>
                <a:cs typeface="Arial" panose="020B0604020202020204" pitchFamily="34" charset="0"/>
              </a:rPr>
              <a:t>Создание ресурсных центров, </a:t>
            </a:r>
            <a:r>
              <a:rPr lang="ru-RU" sz="1700" b="1" dirty="0" smtClean="0"/>
              <a:t>на базе продвинутых муниципальных ОО и краевой школы, призванных</a:t>
            </a:r>
          </a:p>
          <a:p>
            <a:r>
              <a:rPr lang="ru-RU" sz="1700" b="1" dirty="0" smtClean="0"/>
              <a:t>помогать педагогам в выявлении и</a:t>
            </a:r>
          </a:p>
          <a:p>
            <a:r>
              <a:rPr lang="ru-RU" sz="1700" b="1" dirty="0" smtClean="0"/>
              <a:t>поддержке детей с ОВЗ</a:t>
            </a:r>
            <a:endParaRPr lang="ru-RU" sz="1700" b="1" dirty="0">
              <a:latin typeface="Arial" panose="020B0604020202020204" pitchFamily="34" charset="0"/>
              <a:cs typeface="Arial" panose="020B0604020202020204" pitchFamily="34" charset="0"/>
            </a:endParaRPr>
          </a:p>
        </p:txBody>
      </p:sp>
      <p:sp>
        <p:nvSpPr>
          <p:cNvPr id="40" name="Прямоугольник 39"/>
          <p:cNvSpPr/>
          <p:nvPr/>
        </p:nvSpPr>
        <p:spPr>
          <a:xfrm>
            <a:off x="3610521" y="1324352"/>
            <a:ext cx="2264372" cy="1754326"/>
          </a:xfrm>
          <a:prstGeom prst="rect">
            <a:avLst/>
          </a:prstGeom>
        </p:spPr>
        <p:txBody>
          <a:bodyPr wrap="square">
            <a:spAutoFit/>
          </a:bodyPr>
          <a:lstStyle/>
          <a:p>
            <a:pPr algn="ctr"/>
            <a:r>
              <a:rPr lang="ru-RU" b="1" dirty="0" smtClean="0"/>
              <a:t>Размещение информации о работе с детьми ОВЗ на сайте системы образования</a:t>
            </a:r>
            <a:endParaRPr lang="ru-RU" b="1" dirty="0"/>
          </a:p>
        </p:txBody>
      </p:sp>
      <p:sp>
        <p:nvSpPr>
          <p:cNvPr id="3" name="Скругленный прямоугольник 2"/>
          <p:cNvSpPr/>
          <p:nvPr/>
        </p:nvSpPr>
        <p:spPr>
          <a:xfrm>
            <a:off x="460458" y="2492896"/>
            <a:ext cx="2866313" cy="1944000"/>
          </a:xfrm>
          <a:prstGeom prst="round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rmAutofit/>
          </a:bodyPr>
          <a:lstStyle/>
          <a:p>
            <a:pPr algn="ctr"/>
            <a:r>
              <a:rPr lang="ru-RU" sz="2000" dirty="0" smtClean="0">
                <a:solidFill>
                  <a:schemeClr val="bg1"/>
                </a:solidFill>
                <a:latin typeface="Arial" panose="020B0604020202020204" pitchFamily="34" charset="0"/>
                <a:cs typeface="Arial" panose="020B0604020202020204" pitchFamily="34" charset="0"/>
              </a:rPr>
              <a:t>Информационный ресурс муниципалитета</a:t>
            </a:r>
            <a:endParaRPr lang="ru-RU"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283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ppt_w</p:attrName>
                                        </p:attrNameLst>
                                      </p:cBhvr>
                                      <p:tavLst>
                                        <p:tav tm="0">
                                          <p:val>
                                            <p:fltVal val="0"/>
                                          </p:val>
                                        </p:tav>
                                        <p:tav tm="100000">
                                          <p:val>
                                            <p:strVal val="#ppt_w"/>
                                          </p:val>
                                        </p:tav>
                                      </p:tavLst>
                                    </p:anim>
                                    <p:anim calcmode="lin" valueType="num">
                                      <p:cBhvr>
                                        <p:cTn id="8" dur="500" fill="hold"/>
                                        <p:tgtEl>
                                          <p:spTgt spid="40"/>
                                        </p:tgtEl>
                                        <p:attrNameLst>
                                          <p:attrName>ppt_h</p:attrName>
                                        </p:attrNameLst>
                                      </p:cBhvr>
                                      <p:tavLst>
                                        <p:tav tm="0">
                                          <p:val>
                                            <p:fltVal val="0"/>
                                          </p:val>
                                        </p:tav>
                                        <p:tav tm="100000">
                                          <p:val>
                                            <p:strVal val="#ppt_h"/>
                                          </p:val>
                                        </p:tav>
                                      </p:tavLst>
                                    </p:anim>
                                    <p:animEffect transition="in" filter="fade">
                                      <p:cBhvr>
                                        <p:cTn id="9" dur="500"/>
                                        <p:tgtEl>
                                          <p:spTgt spid="4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animEffect transition="in" filter="fade">
                                      <p:cBhvr>
                                        <p:cTn id="21" dur="500"/>
                                        <p:tgtEl>
                                          <p:spTgt spid="21"/>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9"/>
                                        </p:tgtEl>
                                        <p:attrNameLst>
                                          <p:attrName>style.visibility</p:attrName>
                                        </p:attrNameLst>
                                      </p:cBhvr>
                                      <p:to>
                                        <p:strVal val="visible"/>
                                      </p:to>
                                    </p:set>
                                    <p:anim calcmode="lin" valueType="num">
                                      <p:cBhvr>
                                        <p:cTn id="24" dur="500" fill="hold"/>
                                        <p:tgtEl>
                                          <p:spTgt spid="39"/>
                                        </p:tgtEl>
                                        <p:attrNameLst>
                                          <p:attrName>ppt_w</p:attrName>
                                        </p:attrNameLst>
                                      </p:cBhvr>
                                      <p:tavLst>
                                        <p:tav tm="0">
                                          <p:val>
                                            <p:fltVal val="0"/>
                                          </p:val>
                                        </p:tav>
                                        <p:tav tm="100000">
                                          <p:val>
                                            <p:strVal val="#ppt_w"/>
                                          </p:val>
                                        </p:tav>
                                      </p:tavLst>
                                    </p:anim>
                                    <p:anim calcmode="lin" valueType="num">
                                      <p:cBhvr>
                                        <p:cTn id="25" dur="500" fill="hold"/>
                                        <p:tgtEl>
                                          <p:spTgt spid="39"/>
                                        </p:tgtEl>
                                        <p:attrNameLst>
                                          <p:attrName>ppt_h</p:attrName>
                                        </p:attrNameLst>
                                      </p:cBhvr>
                                      <p:tavLst>
                                        <p:tav tm="0">
                                          <p:val>
                                            <p:fltVal val="0"/>
                                          </p:val>
                                        </p:tav>
                                        <p:tav tm="100000">
                                          <p:val>
                                            <p:strVal val="#ppt_h"/>
                                          </p:val>
                                        </p:tav>
                                      </p:tavLst>
                                    </p:anim>
                                    <p:animEffect transition="in" filter="fade">
                                      <p:cBhvr>
                                        <p:cTn id="26" dur="500"/>
                                        <p:tgtEl>
                                          <p:spTgt spid="39"/>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p:cTn id="31" dur="500" fill="hold"/>
                                        <p:tgtEl>
                                          <p:spTgt spid="23"/>
                                        </p:tgtEl>
                                        <p:attrNameLst>
                                          <p:attrName>ppt_w</p:attrName>
                                        </p:attrNameLst>
                                      </p:cBhvr>
                                      <p:tavLst>
                                        <p:tav tm="0">
                                          <p:val>
                                            <p:fltVal val="0"/>
                                          </p:val>
                                        </p:tav>
                                        <p:tav tm="100000">
                                          <p:val>
                                            <p:strVal val="#ppt_w"/>
                                          </p:val>
                                        </p:tav>
                                      </p:tavLst>
                                    </p:anim>
                                    <p:anim calcmode="lin" valueType="num">
                                      <p:cBhvr>
                                        <p:cTn id="32" dur="500" fill="hold"/>
                                        <p:tgtEl>
                                          <p:spTgt spid="23"/>
                                        </p:tgtEl>
                                        <p:attrNameLst>
                                          <p:attrName>ppt_h</p:attrName>
                                        </p:attrNameLst>
                                      </p:cBhvr>
                                      <p:tavLst>
                                        <p:tav tm="0">
                                          <p:val>
                                            <p:fltVal val="0"/>
                                          </p:val>
                                        </p:tav>
                                        <p:tav tm="100000">
                                          <p:val>
                                            <p:strVal val="#ppt_h"/>
                                          </p:val>
                                        </p:tav>
                                      </p:tavLst>
                                    </p:anim>
                                    <p:animEffect transition="in" filter="fade">
                                      <p:cBhvr>
                                        <p:cTn id="33" dur="500"/>
                                        <p:tgtEl>
                                          <p:spTgt spid="23"/>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p:cTn id="36" dur="500" fill="hold"/>
                                        <p:tgtEl>
                                          <p:spTgt spid="38"/>
                                        </p:tgtEl>
                                        <p:attrNameLst>
                                          <p:attrName>ppt_w</p:attrName>
                                        </p:attrNameLst>
                                      </p:cBhvr>
                                      <p:tavLst>
                                        <p:tav tm="0">
                                          <p:val>
                                            <p:fltVal val="0"/>
                                          </p:val>
                                        </p:tav>
                                        <p:tav tm="100000">
                                          <p:val>
                                            <p:strVal val="#ppt_w"/>
                                          </p:val>
                                        </p:tav>
                                      </p:tavLst>
                                    </p:anim>
                                    <p:anim calcmode="lin" valueType="num">
                                      <p:cBhvr>
                                        <p:cTn id="37" dur="500" fill="hold"/>
                                        <p:tgtEl>
                                          <p:spTgt spid="38"/>
                                        </p:tgtEl>
                                        <p:attrNameLst>
                                          <p:attrName>ppt_h</p:attrName>
                                        </p:attrNameLst>
                                      </p:cBhvr>
                                      <p:tavLst>
                                        <p:tav tm="0">
                                          <p:val>
                                            <p:fltVal val="0"/>
                                          </p:val>
                                        </p:tav>
                                        <p:tav tm="100000">
                                          <p:val>
                                            <p:strVal val="#ppt_h"/>
                                          </p:val>
                                        </p:tav>
                                      </p:tavLst>
                                    </p:anim>
                                    <p:animEffect transition="in" filter="fade">
                                      <p:cBhvr>
                                        <p:cTn id="38"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1" grpId="0" animBg="1"/>
      <p:bldP spid="23" grpId="0" animBg="1"/>
      <p:bldP spid="38" grpId="0"/>
      <p:bldP spid="39" grpId="0"/>
      <p:bldP spid="4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prstClr val="black"/>
                </a:solidFill>
                <a:latin typeface="Times New Roman" pitchFamily="18" charset="0"/>
                <a:cs typeface="Times New Roman" pitchFamily="18" charset="0"/>
              </a:rPr>
              <a:pPr>
                <a:defRPr/>
              </a:pPr>
              <a:t>17</a:t>
            </a:fld>
            <a:endParaRPr lang="ru-RU" sz="1200" b="1" dirty="0">
              <a:solidFill>
                <a:prstClr val="black"/>
              </a:solidFill>
              <a:latin typeface="Times New Roman" pitchFamily="18" charset="0"/>
              <a:cs typeface="Times New Roman" pitchFamily="18" charset="0"/>
            </a:endParaRPr>
          </a:p>
        </p:txBody>
      </p:sp>
      <p:sp>
        <p:nvSpPr>
          <p:cNvPr id="6" name="Заголовок 5"/>
          <p:cNvSpPr txBox="1">
            <a:spLocks/>
          </p:cNvSpPr>
          <p:nvPr/>
        </p:nvSpPr>
        <p:spPr>
          <a:xfrm>
            <a:off x="881063" y="381680"/>
            <a:ext cx="6715273" cy="920749"/>
          </a:xfrm>
          <a:prstGeom prst="rect">
            <a:avLst/>
          </a:prstGeom>
        </p:spPr>
        <p:txBody>
          <a:bodyPr anchor="ctr"/>
          <a:lstStyle>
            <a:lvl1pPr algn="l" defTabSz="1007943" rtl="0" eaLnBrk="1" latinLnBrk="0" hangingPunct="1">
              <a:lnSpc>
                <a:spcPct val="90000"/>
              </a:lnSpc>
              <a:spcBef>
                <a:spcPct val="0"/>
              </a:spcBef>
              <a:buNone/>
              <a:defRPr sz="2800" kern="1200">
                <a:solidFill>
                  <a:schemeClr val="tx1"/>
                </a:solidFill>
                <a:latin typeface="+mj-lt"/>
                <a:ea typeface="+mj-ea"/>
                <a:cs typeface="+mj-cs"/>
              </a:defRPr>
            </a:lvl1pPr>
          </a:lstStyle>
          <a:p>
            <a:pPr algn="ctr" fontAlgn="auto">
              <a:spcAft>
                <a:spcPts val="0"/>
              </a:spcAft>
              <a:defRPr/>
            </a:pPr>
            <a:r>
              <a:rPr lang="ru-RU" b="1" dirty="0" smtClean="0">
                <a:latin typeface="Times New Roman" pitchFamily="18" charset="0"/>
                <a:cs typeface="Times New Roman" pitchFamily="18" charset="0"/>
              </a:rPr>
              <a:t>Значимость результатов работы</a:t>
            </a:r>
            <a:endParaRPr lang="ru-RU" b="1" dirty="0">
              <a:latin typeface="Times New Roman" pitchFamily="18" charset="0"/>
              <a:cs typeface="Times New Roman" pitchFamily="18"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19130301"/>
              </p:ext>
            </p:extLst>
          </p:nvPr>
        </p:nvGraphicFramePr>
        <p:xfrm>
          <a:off x="611561" y="1628801"/>
          <a:ext cx="7992888" cy="4181746"/>
        </p:xfrm>
        <a:graphic>
          <a:graphicData uri="http://schemas.openxmlformats.org/drawingml/2006/table">
            <a:tbl>
              <a:tblPr firstRow="1" bandRow="1"/>
              <a:tblGrid>
                <a:gridCol w="1977911">
                  <a:extLst>
                    <a:ext uri="{9D8B030D-6E8A-4147-A177-3AD203B41FA5}">
                      <a16:colId xmlns:a16="http://schemas.microsoft.com/office/drawing/2014/main" xmlns="" val="20000"/>
                    </a:ext>
                  </a:extLst>
                </a:gridCol>
                <a:gridCol w="6014977">
                  <a:extLst>
                    <a:ext uri="{9D8B030D-6E8A-4147-A177-3AD203B41FA5}">
                      <a16:colId xmlns:a16="http://schemas.microsoft.com/office/drawing/2014/main" xmlns="" val="20001"/>
                    </a:ext>
                  </a:extLst>
                </a:gridCol>
              </a:tblGrid>
              <a:tr h="1651906">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r>
                        <a:rPr lang="ru-RU" sz="2000" b="0" i="0" u="none" strike="noStrike" kern="1200" baseline="0" dirty="0" smtClean="0">
                          <a:solidFill>
                            <a:schemeClr val="lt1"/>
                          </a:solidFill>
                          <a:latin typeface="Times New Roman" pitchFamily="18" charset="0"/>
                          <a:ea typeface="+mn-ea"/>
                          <a:cs typeface="Times New Roman" pitchFamily="18" charset="0"/>
                        </a:rPr>
                        <a:t>Теоретическая</a:t>
                      </a:r>
                      <a:endParaRPr lang="ru-RU" sz="2000" b="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marL="0" marR="0" lvl="0" indent="0" algn="l" defTabSz="1007943" rtl="0" eaLnBrk="1" fontAlgn="auto" latinLnBrk="0" hangingPunct="1">
                        <a:lnSpc>
                          <a:spcPct val="100000"/>
                        </a:lnSpc>
                        <a:spcBef>
                          <a:spcPts val="0"/>
                        </a:spcBef>
                        <a:spcAft>
                          <a:spcPts val="0"/>
                        </a:spcAft>
                        <a:buClrTx/>
                        <a:buSzTx/>
                        <a:buFontTx/>
                        <a:buNone/>
                        <a:tabLst/>
                        <a:defRPr/>
                      </a:pPr>
                      <a:r>
                        <a:rPr lang="ru-RU" sz="2000" b="0" dirty="0" smtClean="0">
                          <a:solidFill>
                            <a:schemeClr val="tx1"/>
                          </a:solidFill>
                          <a:latin typeface="Times New Roman" pitchFamily="18" charset="0"/>
                          <a:cs typeface="Times New Roman" pitchFamily="18" charset="0"/>
                        </a:rPr>
                        <a:t> Выявлены теоретические основы формирования инклюзивного</a:t>
                      </a:r>
                      <a:r>
                        <a:rPr lang="ru-RU" sz="2000" b="0" baseline="0" dirty="0" smtClean="0">
                          <a:solidFill>
                            <a:schemeClr val="tx1"/>
                          </a:solidFill>
                          <a:latin typeface="Times New Roman" pitchFamily="18" charset="0"/>
                          <a:cs typeface="Times New Roman" pitchFamily="18" charset="0"/>
                        </a:rPr>
                        <a:t> образования в условиях муниципальной системы образования: содержание, тенденции становления, теоретические предпосылки развития, основные компоненты модели.</a:t>
                      </a:r>
                      <a:endParaRPr lang="ru-RU" sz="2000" b="0" dirty="0">
                        <a:solidFill>
                          <a:schemeClr val="tx1"/>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r h="2322586">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2000" b="0" i="0" u="none" strike="noStrike" kern="1200" baseline="0" dirty="0" smtClean="0">
                          <a:solidFill>
                            <a:schemeClr val="bg1"/>
                          </a:solidFill>
                          <a:latin typeface="Times New Roman" pitchFamily="18" charset="0"/>
                          <a:ea typeface="+mn-ea"/>
                          <a:cs typeface="Times New Roman" pitchFamily="18" charset="0"/>
                        </a:rPr>
                        <a:t>Практическая</a:t>
                      </a:r>
                      <a:endParaRPr lang="ru-RU" sz="2000" b="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lvl="0" indent="0" algn="l" defTabSz="1007943" rtl="0" eaLnBrk="1" fontAlgn="auto" latinLnBrk="0" hangingPunct="1">
                        <a:lnSpc>
                          <a:spcPct val="100000"/>
                        </a:lnSpc>
                        <a:spcBef>
                          <a:spcPts val="0"/>
                        </a:spcBef>
                        <a:spcAft>
                          <a:spcPts val="0"/>
                        </a:spcAft>
                        <a:buClrTx/>
                        <a:buSzTx/>
                        <a:buFontTx/>
                        <a:buNone/>
                        <a:tabLst/>
                        <a:defRPr/>
                      </a:pPr>
                      <a:r>
                        <a:rPr lang="ru-RU" sz="2000" b="0" dirty="0" smtClean="0">
                          <a:solidFill>
                            <a:schemeClr val="tx1"/>
                          </a:solidFill>
                          <a:latin typeface="Times New Roman" pitchFamily="18" charset="0"/>
                          <a:cs typeface="Times New Roman" pitchFamily="18" charset="0"/>
                        </a:rPr>
                        <a:t>Разработаны этапы, алгоритм формирования модели инклюзивного образования в условиях муниципальной образовательной системы, который может применяться (при необходимой адаптации) в любой образовательной</a:t>
                      </a:r>
                      <a:r>
                        <a:rPr lang="ru-RU" sz="2000" b="0" baseline="0" dirty="0" smtClean="0">
                          <a:solidFill>
                            <a:schemeClr val="tx1"/>
                          </a:solidFill>
                          <a:latin typeface="Times New Roman" pitchFamily="18" charset="0"/>
                          <a:cs typeface="Times New Roman" pitchFamily="18" charset="0"/>
                        </a:rPr>
                        <a:t> системе. Данный проект может рассматриваться как программа муниципалитета, направленная на формирование доступной образовательной среды.</a:t>
                      </a:r>
                      <a:endParaRPr lang="ru-RU" sz="2000" b="0" dirty="0">
                        <a:solidFill>
                          <a:srgbClr val="49556E"/>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5122780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prstClr val="black"/>
                </a:solidFill>
                <a:latin typeface="Times New Roman" pitchFamily="18" charset="0"/>
                <a:cs typeface="Times New Roman" pitchFamily="18" charset="0"/>
              </a:rPr>
              <a:pPr>
                <a:defRPr/>
              </a:pPr>
              <a:t>18</a:t>
            </a:fld>
            <a:endParaRPr lang="ru-RU" sz="1200" b="1" dirty="0">
              <a:solidFill>
                <a:prstClr val="black"/>
              </a:solidFill>
              <a:latin typeface="Times New Roman" pitchFamily="18" charset="0"/>
              <a:cs typeface="Times New Roman" pitchFamily="18" charset="0"/>
            </a:endParaRPr>
          </a:p>
        </p:txBody>
      </p:sp>
      <p:sp>
        <p:nvSpPr>
          <p:cNvPr id="7" name="Заголовок 1"/>
          <p:cNvSpPr txBox="1">
            <a:spLocks/>
          </p:cNvSpPr>
          <p:nvPr/>
        </p:nvSpPr>
        <p:spPr>
          <a:xfrm>
            <a:off x="971871" y="188641"/>
            <a:ext cx="6787281" cy="504056"/>
          </a:xfrm>
          <a:prstGeom prst="rect">
            <a:avLst/>
          </a:prstGeom>
        </p:spPr>
        <p:txBody>
          <a:bodyPr anchor="b"/>
          <a:lstStyle>
            <a:lvl1pPr algn="l" defTabSz="1007943" rtl="0" eaLnBrk="1" latinLnBrk="0" hangingPunct="1">
              <a:lnSpc>
                <a:spcPct val="90000"/>
              </a:lnSpc>
              <a:spcBef>
                <a:spcPct val="0"/>
              </a:spcBef>
              <a:buNone/>
              <a:defRPr sz="2800" kern="1200">
                <a:solidFill>
                  <a:schemeClr val="tx1"/>
                </a:solidFill>
                <a:latin typeface="+mj-lt"/>
                <a:ea typeface="+mj-ea"/>
                <a:cs typeface="+mj-cs"/>
              </a:defRPr>
            </a:lvl1pPr>
          </a:lstStyle>
          <a:p>
            <a:pPr algn="ctr" fontAlgn="auto">
              <a:spcAft>
                <a:spcPts val="0"/>
              </a:spcAft>
              <a:defRPr/>
            </a:pPr>
            <a:r>
              <a:rPr lang="ru-RU" b="1" dirty="0">
                <a:latin typeface="Times New Roman" pitchFamily="18" charset="0"/>
                <a:cs typeface="Times New Roman" pitchFamily="18" charset="0"/>
              </a:rPr>
              <a:t>Реестр заинтересованных сторон</a:t>
            </a:r>
          </a:p>
        </p:txBody>
      </p:sp>
      <p:graphicFrame>
        <p:nvGraphicFramePr>
          <p:cNvPr id="8" name="Таблица 7"/>
          <p:cNvGraphicFramePr>
            <a:graphicFrameLocks noGrp="1"/>
          </p:cNvGraphicFramePr>
          <p:nvPr>
            <p:extLst>
              <p:ext uri="{D42A27DB-BD31-4B8C-83A1-F6EECF244321}">
                <p14:modId xmlns:p14="http://schemas.microsoft.com/office/powerpoint/2010/main" val="1005839728"/>
              </p:ext>
            </p:extLst>
          </p:nvPr>
        </p:nvGraphicFramePr>
        <p:xfrm>
          <a:off x="323528" y="908720"/>
          <a:ext cx="8509115" cy="5486400"/>
        </p:xfrm>
        <a:graphic>
          <a:graphicData uri="http://schemas.openxmlformats.org/drawingml/2006/table">
            <a:tbl>
              <a:tblPr firstRow="1" bandRow="1"/>
              <a:tblGrid>
                <a:gridCol w="536137">
                  <a:extLst>
                    <a:ext uri="{9D8B030D-6E8A-4147-A177-3AD203B41FA5}">
                      <a16:colId xmlns:a16="http://schemas.microsoft.com/office/drawing/2014/main" xmlns="" val="20000"/>
                    </a:ext>
                  </a:extLst>
                </a:gridCol>
                <a:gridCol w="2793066">
                  <a:extLst>
                    <a:ext uri="{9D8B030D-6E8A-4147-A177-3AD203B41FA5}">
                      <a16:colId xmlns:a16="http://schemas.microsoft.com/office/drawing/2014/main" xmlns="" val="20001"/>
                    </a:ext>
                  </a:extLst>
                </a:gridCol>
                <a:gridCol w="2548357">
                  <a:extLst>
                    <a:ext uri="{9D8B030D-6E8A-4147-A177-3AD203B41FA5}">
                      <a16:colId xmlns:a16="http://schemas.microsoft.com/office/drawing/2014/main" xmlns="" val="20002"/>
                    </a:ext>
                  </a:extLst>
                </a:gridCol>
                <a:gridCol w="2631555">
                  <a:extLst>
                    <a:ext uri="{9D8B030D-6E8A-4147-A177-3AD203B41FA5}">
                      <a16:colId xmlns:a16="http://schemas.microsoft.com/office/drawing/2014/main" xmlns="" val="20003"/>
                    </a:ext>
                  </a:extLst>
                </a:gridCol>
              </a:tblGrid>
              <a:tr h="562462">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algn="ctr"/>
                      <a:r>
                        <a:rPr lang="ru-RU" sz="1600" b="0" i="0" u="none" strike="noStrike" kern="1200" baseline="0" dirty="0">
                          <a:solidFill>
                            <a:schemeClr val="lt1"/>
                          </a:solidFill>
                          <a:latin typeface="Times New Roman" pitchFamily="18" charset="0"/>
                          <a:ea typeface="+mn-ea"/>
                          <a:cs typeface="Times New Roman" pitchFamily="18" charset="0"/>
                        </a:rPr>
                        <a:t>№</a:t>
                      </a:r>
                    </a:p>
                    <a:p>
                      <a:pPr algn="ctr"/>
                      <a:r>
                        <a:rPr lang="ru-RU" sz="1600" b="0" i="0" u="none" strike="noStrike" kern="1200" baseline="0" dirty="0">
                          <a:solidFill>
                            <a:schemeClr val="lt1"/>
                          </a:solidFill>
                          <a:latin typeface="Times New Roman" pitchFamily="18" charset="0"/>
                          <a:ea typeface="+mn-ea"/>
                          <a:cs typeface="Times New Roman" pitchFamily="18" charset="0"/>
                        </a:rPr>
                        <a:t>п/п</a:t>
                      </a:r>
                      <a:endParaRPr lang="ru-RU" sz="160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algn="ctr"/>
                      <a:r>
                        <a:rPr lang="ru-RU" sz="1600" b="0" i="0" u="none" strike="noStrike" kern="1200" baseline="0" dirty="0">
                          <a:solidFill>
                            <a:schemeClr val="lt1"/>
                          </a:solidFill>
                          <a:latin typeface="Times New Roman" pitchFamily="18" charset="0"/>
                          <a:ea typeface="+mn-ea"/>
                          <a:cs typeface="Times New Roman" pitchFamily="18" charset="0"/>
                        </a:rPr>
                        <a:t>Орган или организация</a:t>
                      </a:r>
                      <a:endParaRPr lang="ru-RU" sz="160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algn="ctr"/>
                      <a:r>
                        <a:rPr lang="ru-RU" sz="1600" b="0" i="0" u="none" strike="noStrike" kern="1200" baseline="0" dirty="0">
                          <a:solidFill>
                            <a:schemeClr val="lt1"/>
                          </a:solidFill>
                          <a:latin typeface="Times New Roman" pitchFamily="18" charset="0"/>
                          <a:ea typeface="+mn-ea"/>
                          <a:cs typeface="Times New Roman" pitchFamily="18" charset="0"/>
                        </a:rPr>
                        <a:t>Представитель интересов</a:t>
                      </a:r>
                      <a:br>
                        <a:rPr lang="ru-RU" sz="1600" b="0" i="0" u="none" strike="noStrike" kern="1200" baseline="0" dirty="0">
                          <a:solidFill>
                            <a:schemeClr val="lt1"/>
                          </a:solidFill>
                          <a:latin typeface="Times New Roman" pitchFamily="18" charset="0"/>
                          <a:ea typeface="+mn-ea"/>
                          <a:cs typeface="Times New Roman" pitchFamily="18" charset="0"/>
                        </a:rPr>
                      </a:br>
                      <a:r>
                        <a:rPr lang="ru-RU" sz="1600" b="0" i="0" u="none" strike="noStrike" kern="1200" baseline="0" dirty="0">
                          <a:solidFill>
                            <a:schemeClr val="lt1"/>
                          </a:solidFill>
                          <a:latin typeface="Times New Roman" pitchFamily="18" charset="0"/>
                          <a:ea typeface="+mn-ea"/>
                          <a:cs typeface="Times New Roman" pitchFamily="18" charset="0"/>
                        </a:rPr>
                        <a:t>(ФИО, должность)</a:t>
                      </a:r>
                      <a:endParaRPr lang="ru-RU" sz="160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algn="ctr"/>
                      <a:r>
                        <a:rPr lang="ru-RU" sz="1600" b="0" i="0" u="none" strike="noStrike" kern="1200" baseline="0" dirty="0">
                          <a:solidFill>
                            <a:schemeClr val="lt1"/>
                          </a:solidFill>
                          <a:latin typeface="Times New Roman" pitchFamily="18" charset="0"/>
                          <a:ea typeface="+mn-ea"/>
                          <a:cs typeface="Times New Roman" pitchFamily="18" charset="0"/>
                        </a:rPr>
                        <a:t>Ожидание от реализации проекта (программы)</a:t>
                      </a:r>
                      <a:endParaRPr lang="ru-RU" sz="160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xmlns="" val="10000"/>
                  </a:ext>
                </a:extLst>
              </a:tr>
              <a:tr h="1272941">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600" dirty="0">
                          <a:solidFill>
                            <a:schemeClr val="tx1"/>
                          </a:solidFill>
                          <a:latin typeface="Times New Roman" pitchFamily="18" charset="0"/>
                          <a:cs typeface="Times New Roman" pitchFamily="18" charset="0"/>
                        </a:rPr>
                        <a:t>1.</a:t>
                      </a: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600" dirty="0" smtClean="0">
                          <a:solidFill>
                            <a:schemeClr val="tx1"/>
                          </a:solidFill>
                          <a:latin typeface="Times New Roman" pitchFamily="18" charset="0"/>
                          <a:cs typeface="Times New Roman" pitchFamily="18" charset="0"/>
                        </a:rPr>
                        <a:t>Администрация муниципалитета</a:t>
                      </a:r>
                      <a:endParaRPr lang="ru-RU" sz="1600" dirty="0">
                        <a:solidFill>
                          <a:schemeClr val="tx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600" dirty="0" smtClean="0">
                          <a:solidFill>
                            <a:schemeClr val="tx1"/>
                          </a:solidFill>
                          <a:latin typeface="Times New Roman" pitchFamily="18" charset="0"/>
                          <a:cs typeface="Times New Roman" pitchFamily="18" charset="0"/>
                        </a:rPr>
                        <a:t>Глава города</a:t>
                      </a: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600" dirty="0" smtClean="0">
                          <a:solidFill>
                            <a:schemeClr val="tx1"/>
                          </a:solidFill>
                          <a:latin typeface="Times New Roman" pitchFamily="18" charset="0"/>
                          <a:cs typeface="Times New Roman" pitchFamily="18" charset="0"/>
                        </a:rPr>
                        <a:t>Улучшение результатов и эффективности работы муниципалитета. Возможность оптимального использования ресурсов. </a:t>
                      </a: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1746594">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600" dirty="0">
                          <a:solidFill>
                            <a:schemeClr val="tx1"/>
                          </a:solidFill>
                          <a:latin typeface="Times New Roman" pitchFamily="18" charset="0"/>
                          <a:cs typeface="Times New Roman" pitchFamily="18" charset="0"/>
                        </a:rPr>
                        <a:t>2.</a:t>
                      </a: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600" dirty="0" smtClean="0">
                          <a:solidFill>
                            <a:schemeClr val="tx1"/>
                          </a:solidFill>
                          <a:latin typeface="Times New Roman" pitchFamily="18" charset="0"/>
                          <a:cs typeface="Times New Roman" pitchFamily="18" charset="0"/>
                        </a:rPr>
                        <a:t>Администрация МОО</a:t>
                      </a:r>
                      <a:endParaRPr lang="ru-RU" sz="1600" dirty="0">
                        <a:solidFill>
                          <a:schemeClr val="tx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600" dirty="0" smtClean="0">
                          <a:solidFill>
                            <a:schemeClr val="tx1"/>
                          </a:solidFill>
                          <a:latin typeface="Times New Roman" pitchFamily="18" charset="0"/>
                          <a:cs typeface="Times New Roman" pitchFamily="18" charset="0"/>
                        </a:rPr>
                        <a:t>Директор школы</a:t>
                      </a: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600" dirty="0" smtClean="0">
                          <a:solidFill>
                            <a:schemeClr val="tx1"/>
                          </a:solidFill>
                          <a:latin typeface="Times New Roman" pitchFamily="18" charset="0"/>
                          <a:cs typeface="Times New Roman" pitchFamily="18" charset="0"/>
                        </a:rPr>
                        <a:t>Улучшение результатов обучения детей в школе. Возможность оптимального привлечения и использования ресурсов</a:t>
                      </a:r>
                      <a:r>
                        <a:rPr lang="ru-RU" sz="1600" baseline="0" dirty="0" smtClean="0">
                          <a:solidFill>
                            <a:schemeClr val="tx1"/>
                          </a:solidFill>
                          <a:latin typeface="Times New Roman" pitchFamily="18" charset="0"/>
                          <a:cs typeface="Times New Roman" pitchFamily="18" charset="0"/>
                        </a:rPr>
                        <a:t> в обеспечении общественного запроса.</a:t>
                      </a:r>
                      <a:endParaRPr lang="ru-RU" sz="1600" dirty="0" smtClean="0">
                        <a:solidFill>
                          <a:schemeClr val="tx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r h="1746594">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600" dirty="0">
                          <a:solidFill>
                            <a:schemeClr val="tx1"/>
                          </a:solidFill>
                          <a:latin typeface="Times New Roman" pitchFamily="18" charset="0"/>
                          <a:cs typeface="Times New Roman" pitchFamily="18" charset="0"/>
                        </a:rPr>
                        <a:t>3</a:t>
                      </a:r>
                      <a:r>
                        <a:rPr lang="ru-RU" sz="1600" dirty="0" smtClean="0">
                          <a:solidFill>
                            <a:schemeClr val="tx1"/>
                          </a:solidFill>
                          <a:latin typeface="Times New Roman" pitchFamily="18" charset="0"/>
                          <a:cs typeface="Times New Roman" pitchFamily="18" charset="0"/>
                        </a:rPr>
                        <a:t>.</a:t>
                      </a:r>
                      <a:endParaRPr lang="ru-RU" sz="1600" dirty="0">
                        <a:solidFill>
                          <a:schemeClr val="tx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600" dirty="0" smtClean="0">
                          <a:solidFill>
                            <a:schemeClr val="tx1"/>
                          </a:solidFill>
                          <a:latin typeface="Times New Roman" pitchFamily="18" charset="0"/>
                          <a:cs typeface="Times New Roman" pitchFamily="18" charset="0"/>
                        </a:rPr>
                        <a:t>Родительская общественность</a:t>
                      </a:r>
                      <a:endParaRPr lang="ru-RU" sz="1600" dirty="0">
                        <a:solidFill>
                          <a:schemeClr val="tx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600" dirty="0" smtClean="0">
                          <a:solidFill>
                            <a:schemeClr val="tx1"/>
                          </a:solidFill>
                          <a:latin typeface="Times New Roman" pitchFamily="18" charset="0"/>
                          <a:cs typeface="Times New Roman" pitchFamily="18" charset="0"/>
                        </a:rPr>
                        <a:t>Председатели управляющих советов, родительских</a:t>
                      </a:r>
                      <a:r>
                        <a:rPr lang="ru-RU" sz="1600" baseline="0" dirty="0" smtClean="0">
                          <a:solidFill>
                            <a:schemeClr val="tx1"/>
                          </a:solidFill>
                          <a:latin typeface="Times New Roman" pitchFamily="18" charset="0"/>
                          <a:cs typeface="Times New Roman" pitchFamily="18" charset="0"/>
                        </a:rPr>
                        <a:t> комитетов</a:t>
                      </a:r>
                      <a:endParaRPr lang="ru-RU" sz="1600" dirty="0">
                        <a:solidFill>
                          <a:schemeClr val="tx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r>
                        <a:rPr lang="ru-RU" sz="1600" dirty="0" smtClean="0">
                          <a:solidFill>
                            <a:schemeClr val="tx1"/>
                          </a:solidFill>
                          <a:latin typeface="Times New Roman" pitchFamily="18" charset="0"/>
                          <a:cs typeface="Times New Roman" pitchFamily="18" charset="0"/>
                        </a:rPr>
                        <a:t>Удовлетворение запроса на доступное образование детей. Повышение уровня мотивации к обучению, улучшение результатов обучения и социализации детей. </a:t>
                      </a:r>
                      <a:endParaRPr lang="ru-RU" sz="1600" dirty="0">
                        <a:solidFill>
                          <a:schemeClr val="tx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ot"/>
                      <a:round/>
                      <a:headEnd type="none" w="med" len="med"/>
                      <a:tailEnd type="none" w="med" len="med"/>
                    </a:lnT>
                    <a:lnB w="12700" cap="flat" cmpd="sng" algn="ctr">
                      <a:solidFill>
                        <a:srgbClr val="921A1D"/>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1248748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69" y="-12798"/>
            <a:ext cx="9144000" cy="6858000"/>
          </a:xfrm>
          <a:prstGeom prst="rect">
            <a:avLst/>
          </a:prstGeom>
        </p:spPr>
      </p:pic>
    </p:spTree>
    <p:extLst>
      <p:ext uri="{BB962C8B-B14F-4D97-AF65-F5344CB8AC3E}">
        <p14:creationId xmlns:p14="http://schemas.microsoft.com/office/powerpoint/2010/main" val="4001725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schemeClr val="tx1"/>
                </a:solidFill>
                <a:latin typeface="Times New Roman" pitchFamily="18" charset="0"/>
                <a:cs typeface="Times New Roman" pitchFamily="18" charset="0"/>
              </a:rPr>
              <a:pPr>
                <a:defRPr/>
              </a:pPr>
              <a:t>2</a:t>
            </a:fld>
            <a:endParaRPr lang="ru-RU" sz="1200" b="1" dirty="0">
              <a:solidFill>
                <a:schemeClr val="tx1"/>
              </a:solidFill>
              <a:latin typeface="Times New Roman" pitchFamily="18" charset="0"/>
              <a:cs typeface="Times New Roman" pitchFamily="18"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val="2495143236"/>
              </p:ext>
            </p:extLst>
          </p:nvPr>
        </p:nvGraphicFramePr>
        <p:xfrm>
          <a:off x="755575" y="1268759"/>
          <a:ext cx="7764970" cy="4284477"/>
        </p:xfrm>
        <a:graphic>
          <a:graphicData uri="http://schemas.openxmlformats.org/drawingml/2006/table">
            <a:tbl>
              <a:tblPr firstRow="1" bandRow="1">
                <a:tableStyleId>{5C22544A-7EE6-4342-B048-85BDC9FD1C3A}</a:tableStyleId>
              </a:tblPr>
              <a:tblGrid>
                <a:gridCol w="2376266">
                  <a:extLst>
                    <a:ext uri="{9D8B030D-6E8A-4147-A177-3AD203B41FA5}">
                      <a16:colId xmlns:a16="http://schemas.microsoft.com/office/drawing/2014/main" xmlns="" val="3452886001"/>
                    </a:ext>
                  </a:extLst>
                </a:gridCol>
                <a:gridCol w="5388704">
                  <a:extLst>
                    <a:ext uri="{9D8B030D-6E8A-4147-A177-3AD203B41FA5}">
                      <a16:colId xmlns:a16="http://schemas.microsoft.com/office/drawing/2014/main" xmlns="" val="4055115307"/>
                    </a:ext>
                  </a:extLst>
                </a:gridCol>
              </a:tblGrid>
              <a:tr h="1428159">
                <a:tc>
                  <a:txBody>
                    <a:bodyPr/>
                    <a:lstStyle/>
                    <a:p>
                      <a:pPr marL="0" marR="0" lvl="0" indent="0" algn="l" defTabSz="685800" rtl="0" eaLnBrk="1" fontAlgn="auto" latinLnBrk="0" hangingPunct="1">
                        <a:lnSpc>
                          <a:spcPct val="100000"/>
                        </a:lnSpc>
                        <a:spcBef>
                          <a:spcPts val="1200"/>
                        </a:spcBef>
                        <a:spcAft>
                          <a:spcPts val="1200"/>
                        </a:spcAft>
                        <a:buClrTx/>
                        <a:buSzTx/>
                        <a:buFontTx/>
                        <a:buNone/>
                        <a:tabLst/>
                        <a:defRPr/>
                      </a:pPr>
                      <a:r>
                        <a:rPr lang="ru-RU" sz="2000" b="0" i="0" u="none" strike="noStrike" kern="1200" baseline="0" dirty="0">
                          <a:solidFill>
                            <a:schemeClr val="lt1"/>
                          </a:solidFill>
                          <a:latin typeface="Times New Roman" pitchFamily="18" charset="0"/>
                          <a:ea typeface="+mn-ea"/>
                          <a:cs typeface="Times New Roman" pitchFamily="18" charset="0"/>
                        </a:rPr>
                        <a:t>Наименование </a:t>
                      </a:r>
                      <a:r>
                        <a:rPr lang="ru-RU" sz="2000" b="0" i="0" u="none" strike="noStrike" kern="1200" baseline="0" dirty="0" smtClean="0">
                          <a:solidFill>
                            <a:schemeClr val="lt1"/>
                          </a:solidFill>
                          <a:latin typeface="Times New Roman" pitchFamily="18" charset="0"/>
                          <a:ea typeface="+mn-ea"/>
                          <a:cs typeface="Times New Roman" pitchFamily="18" charset="0"/>
                        </a:rPr>
                        <a:t>итоговой работы (полное</a:t>
                      </a:r>
                      <a:r>
                        <a:rPr lang="ru-RU" sz="2000" b="0" i="0" u="none" strike="noStrike" kern="1200" baseline="0" dirty="0">
                          <a:solidFill>
                            <a:schemeClr val="lt1"/>
                          </a:solidFill>
                          <a:latin typeface="Times New Roman" pitchFamily="18" charset="0"/>
                          <a:ea typeface="+mn-ea"/>
                          <a:cs typeface="Times New Roman" pitchFamily="18" charset="0"/>
                        </a:rPr>
                        <a:t>):</a:t>
                      </a:r>
                      <a:endParaRPr lang="ru-RU" sz="2000" dirty="0">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ash"/>
                      <a:round/>
                      <a:headEnd type="none" w="med" len="med"/>
                      <a:tailEnd type="none" w="med" len="med"/>
                    </a:lnB>
                    <a:solidFill>
                      <a:schemeClr val="accent5"/>
                    </a:solidFill>
                  </a:tcPr>
                </a:tc>
                <a:tc>
                  <a:txBody>
                    <a:bodyPr/>
                    <a:lstStyle/>
                    <a:p>
                      <a:pPr algn="ctr"/>
                      <a:r>
                        <a:rPr lang="ru-RU" sz="2000" baseline="0" dirty="0" smtClean="0">
                          <a:solidFill>
                            <a:schemeClr val="tx1"/>
                          </a:solidFill>
                          <a:latin typeface="Times New Roman" pitchFamily="18" charset="0"/>
                          <a:cs typeface="Times New Roman" pitchFamily="18" charset="0"/>
                        </a:rPr>
                        <a:t>Модель инклюзивного образования в условиях муниципальной системы образования города Дивногорска</a:t>
                      </a:r>
                      <a:endParaRPr lang="ru-RU" sz="2000" dirty="0">
                        <a:solidFill>
                          <a:srgbClr val="FF0000"/>
                        </a:solidFill>
                        <a:latin typeface="Times New Roman" pitchFamily="18" charset="0"/>
                        <a:cs typeface="Times New Roman" pitchFamily="18" charset="0"/>
                      </a:endParaRPr>
                    </a:p>
                  </a:txBody>
                  <a:tcP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ash"/>
                      <a:round/>
                      <a:headEnd type="none" w="med" len="med"/>
                      <a:tailEnd type="none" w="med" len="med"/>
                    </a:lnB>
                    <a:solidFill>
                      <a:schemeClr val="bg1"/>
                    </a:solidFill>
                  </a:tcPr>
                </a:tc>
                <a:extLst>
                  <a:ext uri="{0D108BD9-81ED-4DB2-BD59-A6C34878D82A}">
                    <a16:rowId xmlns:a16="http://schemas.microsoft.com/office/drawing/2014/main" xmlns="" val="2925187949"/>
                  </a:ext>
                </a:extLst>
              </a:tr>
              <a:tr h="1428159">
                <a:tc>
                  <a:txBody>
                    <a:bodyPr/>
                    <a:lstStyle/>
                    <a:p>
                      <a:pPr marL="0" marR="0" lvl="0" indent="0" algn="l" defTabSz="685800" rtl="0" eaLnBrk="1" fontAlgn="auto" latinLnBrk="0" hangingPunct="1">
                        <a:lnSpc>
                          <a:spcPct val="100000"/>
                        </a:lnSpc>
                        <a:spcBef>
                          <a:spcPts val="1200"/>
                        </a:spcBef>
                        <a:spcAft>
                          <a:spcPts val="1200"/>
                        </a:spcAft>
                        <a:buClrTx/>
                        <a:buSzTx/>
                        <a:buFontTx/>
                        <a:buNone/>
                        <a:tabLst/>
                        <a:defRPr/>
                      </a:pPr>
                      <a:r>
                        <a:rPr lang="ru-RU" sz="2000" b="0" i="0" u="none" strike="noStrike" kern="1200" baseline="0" dirty="0">
                          <a:solidFill>
                            <a:schemeClr val="bg1"/>
                          </a:solidFill>
                          <a:latin typeface="Times New Roman" pitchFamily="18" charset="0"/>
                          <a:ea typeface="+mn-ea"/>
                          <a:cs typeface="Times New Roman" pitchFamily="18" charset="0"/>
                        </a:rPr>
                        <a:t>Наименование </a:t>
                      </a:r>
                      <a:r>
                        <a:rPr lang="ru-RU" sz="2000" b="0" i="0" u="none" strike="noStrike" kern="1200" baseline="0" dirty="0" smtClean="0">
                          <a:solidFill>
                            <a:schemeClr val="bg1"/>
                          </a:solidFill>
                          <a:latin typeface="Times New Roman" pitchFamily="18" charset="0"/>
                          <a:ea typeface="+mn-ea"/>
                          <a:cs typeface="Times New Roman" pitchFamily="18" charset="0"/>
                        </a:rPr>
                        <a:t>итоговой работы (сокращенное</a:t>
                      </a:r>
                      <a:r>
                        <a:rPr lang="ru-RU" sz="2000" b="0" i="0" u="none" strike="noStrike" kern="1200" baseline="0" dirty="0">
                          <a:solidFill>
                            <a:schemeClr val="bg1"/>
                          </a:solidFill>
                          <a:latin typeface="Times New Roman" pitchFamily="18" charset="0"/>
                          <a:ea typeface="+mn-ea"/>
                          <a:cs typeface="Times New Roman" pitchFamily="18" charset="0"/>
                        </a:rPr>
                        <a:t>):</a:t>
                      </a:r>
                      <a:endParaRPr lang="ru-RU" sz="2000" dirty="0">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ash"/>
                      <a:round/>
                      <a:headEnd type="none" w="med" len="med"/>
                      <a:tailEnd type="none" w="med" len="med"/>
                    </a:lnT>
                    <a:lnB w="12700" cap="flat" cmpd="sng" algn="ctr">
                      <a:solidFill>
                        <a:srgbClr val="921A1D"/>
                      </a:solidFill>
                      <a:prstDash val="sysDash"/>
                      <a:round/>
                      <a:headEnd type="none" w="med" len="med"/>
                      <a:tailEnd type="none" w="med" len="med"/>
                    </a:lnB>
                    <a:solidFill>
                      <a:schemeClr val="accent5"/>
                    </a:solidFill>
                  </a:tcPr>
                </a:tc>
                <a:tc>
                  <a:txBody>
                    <a:bodyPr/>
                    <a:lstStyle/>
                    <a:p>
                      <a:pPr algn="ctr"/>
                      <a:endParaRPr kumimoji="0" lang="ru-RU" sz="20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algn="ctr"/>
                      <a:r>
                        <a:rPr kumimoji="0" lang="ru-RU" sz="20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Модель инклюзивного образования </a:t>
                      </a:r>
                      <a:endParaRPr lang="ru-RU" sz="2000" b="0" dirty="0">
                        <a:latin typeface="Times New Roman" pitchFamily="18" charset="0"/>
                        <a:cs typeface="Times New Roman" pitchFamily="18" charset="0"/>
                      </a:endParaRPr>
                    </a:p>
                  </a:txBody>
                  <a:tcP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ash"/>
                      <a:round/>
                      <a:headEnd type="none" w="med" len="med"/>
                      <a:tailEnd type="none" w="med" len="med"/>
                    </a:lnT>
                    <a:lnB w="12700" cap="flat" cmpd="sng" algn="ctr">
                      <a:solidFill>
                        <a:srgbClr val="921A1D"/>
                      </a:solidFill>
                      <a:prstDash val="sysDash"/>
                      <a:round/>
                      <a:headEnd type="none" w="med" len="med"/>
                      <a:tailEnd type="none" w="med" len="med"/>
                    </a:lnB>
                    <a:solidFill>
                      <a:schemeClr val="bg1"/>
                    </a:solidFill>
                  </a:tcPr>
                </a:tc>
                <a:extLst>
                  <a:ext uri="{0D108BD9-81ED-4DB2-BD59-A6C34878D82A}">
                    <a16:rowId xmlns:a16="http://schemas.microsoft.com/office/drawing/2014/main" xmlns="" val="2391537291"/>
                  </a:ext>
                </a:extLst>
              </a:tr>
              <a:tr h="1428159">
                <a:tc>
                  <a:txBody>
                    <a:bodyPr/>
                    <a:lstStyle/>
                    <a:p>
                      <a:pPr marL="0" marR="0" lvl="0" indent="0" algn="l" defTabSz="685800" rtl="0" eaLnBrk="1" fontAlgn="auto" latinLnBrk="0" hangingPunct="1">
                        <a:lnSpc>
                          <a:spcPct val="100000"/>
                        </a:lnSpc>
                        <a:spcBef>
                          <a:spcPts val="1200"/>
                        </a:spcBef>
                        <a:spcAft>
                          <a:spcPts val="1200"/>
                        </a:spcAft>
                        <a:buClrTx/>
                        <a:buSzTx/>
                        <a:buFontTx/>
                        <a:buNone/>
                        <a:tabLst/>
                        <a:defRPr/>
                      </a:pPr>
                      <a:r>
                        <a:rPr lang="ru-RU" sz="2000" dirty="0" smtClean="0">
                          <a:solidFill>
                            <a:schemeClr val="bg1"/>
                          </a:solidFill>
                          <a:latin typeface="Times New Roman" pitchFamily="18" charset="0"/>
                          <a:cs typeface="Times New Roman" pitchFamily="18" charset="0"/>
                        </a:rPr>
                        <a:t>Срок начала и окончания проекта</a:t>
                      </a:r>
                      <a:endParaRPr lang="ru-RU" sz="200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ash"/>
                      <a:round/>
                      <a:headEnd type="none" w="med" len="med"/>
                      <a:tailEnd type="none" w="med" len="med"/>
                    </a:lnT>
                    <a:lnB w="12700" cap="flat" cmpd="sng" algn="ctr">
                      <a:solidFill>
                        <a:srgbClr val="921A1D"/>
                      </a:solidFill>
                      <a:prstDash val="solid"/>
                      <a:round/>
                      <a:headEnd type="none" w="med" len="med"/>
                      <a:tailEnd type="none" w="med" len="med"/>
                    </a:lnB>
                    <a:solidFill>
                      <a:schemeClr val="accent5"/>
                    </a:solidFill>
                  </a:tcPr>
                </a:tc>
                <a:tc>
                  <a:txBody>
                    <a:bodyPr/>
                    <a:lstStyle/>
                    <a:p>
                      <a:pPr algn="ctr"/>
                      <a:endParaRPr lang="ru-RU" sz="2000" b="0" dirty="0" smtClean="0">
                        <a:latin typeface="Times New Roman" pitchFamily="18" charset="0"/>
                        <a:cs typeface="Times New Roman" pitchFamily="18" charset="0"/>
                      </a:endParaRPr>
                    </a:p>
                    <a:p>
                      <a:pPr algn="ctr"/>
                      <a:r>
                        <a:rPr lang="ru-RU" sz="2000" b="0" dirty="0" smtClean="0">
                          <a:latin typeface="Times New Roman" pitchFamily="18" charset="0"/>
                          <a:cs typeface="Times New Roman" pitchFamily="18" charset="0"/>
                        </a:rPr>
                        <a:t>01.01.2019-30.12.2022</a:t>
                      </a:r>
                      <a:endParaRPr lang="ru-RU" sz="2000" b="0" dirty="0">
                        <a:latin typeface="Times New Roman" pitchFamily="18" charset="0"/>
                        <a:cs typeface="Times New Roman" pitchFamily="18" charset="0"/>
                      </a:endParaRPr>
                    </a:p>
                  </a:txBody>
                  <a:tcP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ysDash"/>
                      <a:round/>
                      <a:headEnd type="none" w="med" len="med"/>
                      <a:tailEnd type="none" w="med" len="med"/>
                    </a:lnT>
                    <a:lnB w="12700" cap="flat" cmpd="sng" algn="ctr">
                      <a:solidFill>
                        <a:srgbClr val="921A1D"/>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466966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schemeClr val="tx1"/>
                </a:solidFill>
                <a:latin typeface="Times New Roman" pitchFamily="18" charset="0"/>
                <a:cs typeface="Times New Roman" pitchFamily="18" charset="0"/>
              </a:rPr>
              <a:pPr>
                <a:defRPr/>
              </a:pPr>
              <a:t>3</a:t>
            </a:fld>
            <a:endParaRPr lang="ru-RU" sz="1200" b="1" dirty="0">
              <a:solidFill>
                <a:schemeClr val="tx1"/>
              </a:solidFill>
              <a:latin typeface="Times New Roman" pitchFamily="18" charset="0"/>
              <a:cs typeface="Times New Roman" pitchFamily="18" charset="0"/>
            </a:endParaRPr>
          </a:p>
        </p:txBody>
      </p:sp>
      <p:graphicFrame>
        <p:nvGraphicFramePr>
          <p:cNvPr id="6" name="Group 48"/>
          <p:cNvGraphicFramePr>
            <a:graphicFrameLocks/>
          </p:cNvGraphicFramePr>
          <p:nvPr>
            <p:extLst>
              <p:ext uri="{D42A27DB-BD31-4B8C-83A1-F6EECF244321}">
                <p14:modId xmlns:p14="http://schemas.microsoft.com/office/powerpoint/2010/main" val="604185494"/>
              </p:ext>
            </p:extLst>
          </p:nvPr>
        </p:nvGraphicFramePr>
        <p:xfrm>
          <a:off x="251520" y="629089"/>
          <a:ext cx="8748464" cy="5449979"/>
        </p:xfrm>
        <a:graphic>
          <a:graphicData uri="http://schemas.openxmlformats.org/drawingml/2006/table">
            <a:tbl>
              <a:tblPr>
                <a:solidFill>
                  <a:srgbClr val="F99B1C"/>
                </a:solidFill>
              </a:tblPr>
              <a:tblGrid>
                <a:gridCol w="3597174">
                  <a:extLst>
                    <a:ext uri="{9D8B030D-6E8A-4147-A177-3AD203B41FA5}">
                      <a16:colId xmlns:a16="http://schemas.microsoft.com/office/drawing/2014/main" xmlns="" val="20000"/>
                    </a:ext>
                  </a:extLst>
                </a:gridCol>
                <a:gridCol w="5151290">
                  <a:extLst>
                    <a:ext uri="{9D8B030D-6E8A-4147-A177-3AD203B41FA5}">
                      <a16:colId xmlns:a16="http://schemas.microsoft.com/office/drawing/2014/main" xmlns="" val="20001"/>
                    </a:ext>
                  </a:extLst>
                </a:gridCol>
              </a:tblGrid>
              <a:tr h="2448272">
                <a:tc>
                  <a:txBody>
                    <a:bodyPr/>
                    <a:lstStyle>
                      <a:lvl1pPr marL="0" algn="l" defTabSz="685800" rtl="0" eaLnBrk="1" latinLnBrk="0" hangingPunct="1">
                        <a:defRPr sz="1350" kern="1200">
                          <a:solidFill>
                            <a:schemeClr val="tx1"/>
                          </a:solidFill>
                          <a:latin typeface="Calibri Light"/>
                        </a:defRPr>
                      </a:lvl1pPr>
                      <a:lvl2pPr marL="342900" algn="l" defTabSz="685800" rtl="0" eaLnBrk="1" latinLnBrk="0" hangingPunct="1">
                        <a:defRPr sz="1350" kern="1200">
                          <a:solidFill>
                            <a:schemeClr val="tx1"/>
                          </a:solidFill>
                          <a:latin typeface="Calibri Light"/>
                        </a:defRPr>
                      </a:lvl2pPr>
                      <a:lvl3pPr marL="685800" algn="l" defTabSz="685800" rtl="0" eaLnBrk="1" latinLnBrk="0" hangingPunct="1">
                        <a:defRPr sz="1350" kern="1200">
                          <a:solidFill>
                            <a:schemeClr val="tx1"/>
                          </a:solidFill>
                          <a:latin typeface="Calibri Light"/>
                        </a:defRPr>
                      </a:lvl3pPr>
                      <a:lvl4pPr marL="1028700" algn="l" defTabSz="685800" rtl="0" eaLnBrk="1" latinLnBrk="0" hangingPunct="1">
                        <a:defRPr sz="1350" kern="1200">
                          <a:solidFill>
                            <a:schemeClr val="tx1"/>
                          </a:solidFill>
                          <a:latin typeface="Calibri Light"/>
                        </a:defRPr>
                      </a:lvl4pPr>
                      <a:lvl5pPr marL="1371600" algn="l" defTabSz="685800" rtl="0" eaLnBrk="1" latinLnBrk="0" hangingPunct="1">
                        <a:defRPr sz="1350" kern="1200">
                          <a:solidFill>
                            <a:schemeClr val="tx1"/>
                          </a:solidFill>
                          <a:latin typeface="Calibri Light"/>
                        </a:defRPr>
                      </a:lvl5pPr>
                      <a:lvl6pPr marL="1714500" algn="l" defTabSz="685800" rtl="0" eaLnBrk="1" latinLnBrk="0" hangingPunct="1">
                        <a:defRPr sz="1350" kern="1200">
                          <a:solidFill>
                            <a:schemeClr val="tx1"/>
                          </a:solidFill>
                          <a:latin typeface="Calibri Light"/>
                        </a:defRPr>
                      </a:lvl6pPr>
                      <a:lvl7pPr marL="2057400" algn="l" defTabSz="685800" rtl="0" eaLnBrk="1" latinLnBrk="0" hangingPunct="1">
                        <a:defRPr sz="1350" kern="1200">
                          <a:solidFill>
                            <a:schemeClr val="tx1"/>
                          </a:solidFill>
                          <a:latin typeface="Calibri Light"/>
                        </a:defRPr>
                      </a:lvl7pPr>
                      <a:lvl8pPr marL="2400300" algn="l" defTabSz="685800" rtl="0" eaLnBrk="1" latinLnBrk="0" hangingPunct="1">
                        <a:defRPr sz="1350" kern="1200">
                          <a:solidFill>
                            <a:schemeClr val="tx1"/>
                          </a:solidFill>
                          <a:latin typeface="Calibri Light"/>
                        </a:defRPr>
                      </a:lvl8pPr>
                      <a:lvl9pPr marL="2743200" algn="l" defTabSz="685800" rtl="0" eaLnBrk="1" latinLnBrk="0" hangingPunct="1">
                        <a:defRPr sz="1350" kern="1200">
                          <a:solidFill>
                            <a:schemeClr val="tx1"/>
                          </a:solidFill>
                          <a:latin typeface="Calibri Light"/>
                        </a:defRPr>
                      </a:lvl9p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endParaRPr kumimoji="0" lang="ru-RU" sz="2000" b="0" i="0" u="none" strike="noStrike" cap="none" normalizeH="0" baseline="0" dirty="0">
                        <a:ln>
                          <a:noFill/>
                        </a:ln>
                        <a:solidFill>
                          <a:schemeClr val="bg1"/>
                        </a:solidFill>
                        <a:effectLst/>
                        <a:latin typeface="Times New Roman" pitchFamily="18" charset="0"/>
                      </a:endParaRP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endParaRPr kumimoji="0" lang="ru-RU" sz="2000" b="0" i="0" u="none" strike="noStrike" cap="none" normalizeH="0" baseline="0" dirty="0">
                        <a:ln>
                          <a:noFill/>
                        </a:ln>
                        <a:solidFill>
                          <a:schemeClr val="bg1"/>
                        </a:solidFill>
                        <a:effectLst/>
                        <a:latin typeface="Times New Roman" pitchFamily="18" charset="0"/>
                      </a:endParaRP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ru-RU" sz="2000" b="0" i="0" u="none" strike="noStrike" cap="none" normalizeH="0" baseline="0" dirty="0" smtClean="0">
                          <a:ln>
                            <a:noFill/>
                          </a:ln>
                          <a:solidFill>
                            <a:schemeClr val="bg1"/>
                          </a:solidFill>
                          <a:effectLst/>
                          <a:latin typeface="Times New Roman" pitchFamily="18" charset="0"/>
                        </a:rPr>
                        <a:t>Нормативные </a:t>
                      </a:r>
                      <a:r>
                        <a:rPr kumimoji="0" lang="ru-RU" sz="2000" b="0" i="0" u="none" strike="noStrike" cap="none" normalizeH="0" baseline="0" dirty="0">
                          <a:ln>
                            <a:noFill/>
                          </a:ln>
                          <a:solidFill>
                            <a:schemeClr val="bg1"/>
                          </a:solidFill>
                          <a:effectLst/>
                          <a:latin typeface="Times New Roman" pitchFamily="18" charset="0"/>
                        </a:rPr>
                        <a:t>основания </a:t>
                      </a:r>
                    </a:p>
                  </a:txBody>
                  <a:tcPr marL="100796" marR="100796" marT="50398" marB="50398" horzOverflow="overflow">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a:noFill/>
                    </a:lnTlToBr>
                    <a:lnBlToTr>
                      <a:noFill/>
                    </a:lnBlToTr>
                    <a:solidFill>
                      <a:schemeClr val="accent5"/>
                    </a:solidFill>
                  </a:tcPr>
                </a:tc>
                <a:tc>
                  <a:txBody>
                    <a:bodyPr/>
                    <a:lstStyle>
                      <a:lvl1pPr marL="0" algn="l" defTabSz="685800" rtl="0" eaLnBrk="1" latinLnBrk="0" hangingPunct="1">
                        <a:defRPr sz="1350" kern="1200">
                          <a:solidFill>
                            <a:schemeClr val="tx1"/>
                          </a:solidFill>
                          <a:latin typeface="Calibri Light"/>
                        </a:defRPr>
                      </a:lvl1pPr>
                      <a:lvl2pPr marL="342900" algn="l" defTabSz="685800" rtl="0" eaLnBrk="1" latinLnBrk="0" hangingPunct="1">
                        <a:defRPr sz="1350" kern="1200">
                          <a:solidFill>
                            <a:schemeClr val="tx1"/>
                          </a:solidFill>
                          <a:latin typeface="Calibri Light"/>
                        </a:defRPr>
                      </a:lvl2pPr>
                      <a:lvl3pPr marL="685800" algn="l" defTabSz="685800" rtl="0" eaLnBrk="1" latinLnBrk="0" hangingPunct="1">
                        <a:defRPr sz="1350" kern="1200">
                          <a:solidFill>
                            <a:schemeClr val="tx1"/>
                          </a:solidFill>
                          <a:latin typeface="Calibri Light"/>
                        </a:defRPr>
                      </a:lvl3pPr>
                      <a:lvl4pPr marL="1028700" algn="l" defTabSz="685800" rtl="0" eaLnBrk="1" latinLnBrk="0" hangingPunct="1">
                        <a:defRPr sz="1350" kern="1200">
                          <a:solidFill>
                            <a:schemeClr val="tx1"/>
                          </a:solidFill>
                          <a:latin typeface="Calibri Light"/>
                        </a:defRPr>
                      </a:lvl4pPr>
                      <a:lvl5pPr marL="1371600" algn="l" defTabSz="685800" rtl="0" eaLnBrk="1" latinLnBrk="0" hangingPunct="1">
                        <a:defRPr sz="1350" kern="1200">
                          <a:solidFill>
                            <a:schemeClr val="tx1"/>
                          </a:solidFill>
                          <a:latin typeface="Calibri Light"/>
                        </a:defRPr>
                      </a:lvl5pPr>
                      <a:lvl6pPr marL="1714500" algn="l" defTabSz="685800" rtl="0" eaLnBrk="1" latinLnBrk="0" hangingPunct="1">
                        <a:defRPr sz="1350" kern="1200">
                          <a:solidFill>
                            <a:schemeClr val="tx1"/>
                          </a:solidFill>
                          <a:latin typeface="Calibri Light"/>
                        </a:defRPr>
                      </a:lvl6pPr>
                      <a:lvl7pPr marL="2057400" algn="l" defTabSz="685800" rtl="0" eaLnBrk="1" latinLnBrk="0" hangingPunct="1">
                        <a:defRPr sz="1350" kern="1200">
                          <a:solidFill>
                            <a:schemeClr val="tx1"/>
                          </a:solidFill>
                          <a:latin typeface="Calibri Light"/>
                        </a:defRPr>
                      </a:lvl7pPr>
                      <a:lvl8pPr marL="2400300" algn="l" defTabSz="685800" rtl="0" eaLnBrk="1" latinLnBrk="0" hangingPunct="1">
                        <a:defRPr sz="1350" kern="1200">
                          <a:solidFill>
                            <a:schemeClr val="tx1"/>
                          </a:solidFill>
                          <a:latin typeface="Calibri Light"/>
                        </a:defRPr>
                      </a:lvl8pPr>
                      <a:lvl9pPr marL="2743200" algn="l" defTabSz="685800" rtl="0" eaLnBrk="1" latinLnBrk="0" hangingPunct="1">
                        <a:defRPr sz="1350" kern="1200">
                          <a:solidFill>
                            <a:schemeClr val="tx1"/>
                          </a:solidFill>
                          <a:latin typeface="Calibri Light"/>
                        </a:defRPr>
                      </a:lvl9pPr>
                    </a:lstStyle>
                    <a:p>
                      <a:pPr marL="82550" marR="0" lvl="0" indent="0" algn="just"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ru-RU" sz="1800" b="0" i="0" u="none" strike="noStrike" cap="none" normalizeH="0" baseline="0" dirty="0" smtClean="0">
                          <a:ln>
                            <a:noFill/>
                          </a:ln>
                          <a:solidFill>
                            <a:schemeClr val="tx1"/>
                          </a:solidFill>
                          <a:effectLst/>
                          <a:latin typeface="Times New Roman" pitchFamily="18" charset="0"/>
                        </a:rPr>
                        <a:t>Федеральный закон «Об образовании в Российской Федерации» от 29.12.2012 № 273; </a:t>
                      </a:r>
                    </a:p>
                    <a:p>
                      <a:pPr marL="82550" marR="0" lvl="0" indent="0" algn="just"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ru-RU" sz="1800" b="0" i="0" u="none" strike="noStrike" cap="none" normalizeH="0" baseline="0" dirty="0" smtClean="0">
                          <a:ln>
                            <a:noFill/>
                          </a:ln>
                          <a:solidFill>
                            <a:schemeClr val="tx1"/>
                          </a:solidFill>
                          <a:effectLst/>
                          <a:latin typeface="Times New Roman" pitchFamily="18" charset="0"/>
                        </a:rPr>
                        <a:t>Указ </a:t>
                      </a:r>
                      <a:r>
                        <a:rPr kumimoji="0" lang="ru-RU" sz="1800" b="0" i="0" u="none" strike="noStrike" cap="none" normalizeH="0" baseline="0" dirty="0">
                          <a:ln>
                            <a:noFill/>
                          </a:ln>
                          <a:solidFill>
                            <a:schemeClr val="tx1"/>
                          </a:solidFill>
                          <a:effectLst/>
                          <a:latin typeface="Times New Roman" pitchFamily="18" charset="0"/>
                        </a:rPr>
                        <a:t>Президента РФ от 07.05.2018 </a:t>
                      </a:r>
                      <a:r>
                        <a:rPr kumimoji="0" lang="ru-RU" sz="1800" b="0" i="0" u="none" strike="noStrike" cap="none" normalizeH="0" baseline="0" dirty="0" smtClean="0">
                          <a:ln>
                            <a:noFill/>
                          </a:ln>
                          <a:solidFill>
                            <a:schemeClr val="tx1"/>
                          </a:solidFill>
                          <a:effectLst/>
                          <a:latin typeface="Times New Roman" pitchFamily="18" charset="0"/>
                        </a:rPr>
                        <a:t>№ 204;</a:t>
                      </a:r>
                    </a:p>
                    <a:p>
                      <a:pPr marL="82550" marR="0" lvl="0" indent="0" algn="just"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ru-RU" sz="1800" b="1" i="0" u="none" strike="noStrike" cap="none" normalizeH="0" baseline="0" dirty="0" smtClean="0">
                          <a:ln>
                            <a:noFill/>
                          </a:ln>
                          <a:solidFill>
                            <a:schemeClr val="tx1"/>
                          </a:solidFill>
                          <a:effectLst/>
                          <a:latin typeface="Times New Roman" pitchFamily="18" charset="0"/>
                        </a:rPr>
                        <a:t>Паспорт </a:t>
                      </a:r>
                      <a:r>
                        <a:rPr kumimoji="0" lang="ru-RU" sz="1800" b="1" i="0" u="none" strike="noStrike" cap="none" normalizeH="0" baseline="0" dirty="0">
                          <a:ln>
                            <a:noFill/>
                          </a:ln>
                          <a:solidFill>
                            <a:schemeClr val="tx1"/>
                          </a:solidFill>
                          <a:effectLst/>
                          <a:latin typeface="Times New Roman" pitchFamily="18" charset="0"/>
                        </a:rPr>
                        <a:t>федерального проекта </a:t>
                      </a:r>
                      <a:r>
                        <a:rPr kumimoji="0" lang="ru-RU" sz="1800" b="1" i="0" u="none" strike="noStrike" cap="none" normalizeH="0" baseline="0" dirty="0" smtClean="0">
                          <a:ln>
                            <a:noFill/>
                          </a:ln>
                          <a:solidFill>
                            <a:schemeClr val="tx1"/>
                          </a:solidFill>
                          <a:effectLst/>
                          <a:latin typeface="Times New Roman" pitchFamily="18" charset="0"/>
                        </a:rPr>
                        <a:t>«Успех каждого ребенка» </a:t>
                      </a:r>
                      <a:r>
                        <a:rPr kumimoji="0" lang="ru-RU" sz="1800" b="1" i="0" u="none" strike="noStrike" cap="none" normalizeH="0" baseline="0" dirty="0">
                          <a:ln>
                            <a:noFill/>
                          </a:ln>
                          <a:solidFill>
                            <a:schemeClr val="tx1"/>
                          </a:solidFill>
                          <a:effectLst/>
                          <a:latin typeface="Times New Roman" pitchFamily="18" charset="0"/>
                        </a:rPr>
                        <a:t>национального проекта «Образование» </a:t>
                      </a:r>
                      <a:r>
                        <a:rPr kumimoji="0" lang="ru-RU" sz="1800" b="0" i="0" u="none" strike="noStrike" cap="none" normalizeH="0" baseline="0" dirty="0">
                          <a:ln>
                            <a:noFill/>
                          </a:ln>
                          <a:solidFill>
                            <a:schemeClr val="tx1"/>
                          </a:solidFill>
                          <a:effectLst/>
                          <a:latin typeface="Times New Roman" pitchFamily="18" charset="0"/>
                        </a:rPr>
                        <a:t>(протокол заседания президиума Совета при Президенте РФ по стратегическому </a:t>
                      </a:r>
                      <a:r>
                        <a:rPr kumimoji="0" lang="ru-RU" sz="1800" b="0" i="0" u="none" strike="noStrike" cap="none" normalizeH="0" baseline="0" dirty="0" smtClean="0">
                          <a:ln>
                            <a:noFill/>
                          </a:ln>
                          <a:solidFill>
                            <a:schemeClr val="tx1"/>
                          </a:solidFill>
                          <a:effectLst/>
                          <a:latin typeface="Times New Roman" pitchFamily="18" charset="0"/>
                        </a:rPr>
                        <a:t>развитию и </a:t>
                      </a:r>
                      <a:r>
                        <a:rPr kumimoji="0" lang="ru-RU" sz="1800" b="0" i="0" u="none" strike="noStrike" cap="none" normalizeH="0" baseline="0" dirty="0">
                          <a:ln>
                            <a:noFill/>
                          </a:ln>
                          <a:solidFill>
                            <a:schemeClr val="tx1"/>
                          </a:solidFill>
                          <a:effectLst/>
                          <a:latin typeface="Times New Roman" pitchFamily="18" charset="0"/>
                        </a:rPr>
                        <a:t>национальным проектам от 03.09.2018 №10) </a:t>
                      </a:r>
                      <a:endParaRPr kumimoji="0" lang="ru-RU" sz="1800" b="0" i="0" u="none" strike="noStrike" cap="none" normalizeH="0" baseline="0" dirty="0" smtClean="0">
                        <a:ln>
                          <a:noFill/>
                        </a:ln>
                        <a:solidFill>
                          <a:schemeClr val="tx1"/>
                        </a:solidFill>
                        <a:effectLst/>
                        <a:latin typeface="Times New Roman" pitchFamily="18" charset="0"/>
                      </a:endParaRPr>
                    </a:p>
                  </a:txBody>
                  <a:tcPr marL="100796" marR="100796" marT="50398" marB="50398" horzOverflow="overflow">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1"/>
                  </a:ext>
                </a:extLst>
              </a:tr>
              <a:tr h="2727903">
                <a:tc>
                  <a:txBody>
                    <a:bodyPr/>
                    <a:lstStyle>
                      <a:lvl1pPr marL="0" algn="l" defTabSz="685800" rtl="0" eaLnBrk="1" latinLnBrk="0" hangingPunct="1">
                        <a:defRPr sz="1350" kern="1200">
                          <a:solidFill>
                            <a:schemeClr val="tx1"/>
                          </a:solidFill>
                          <a:latin typeface="Calibri Light"/>
                        </a:defRPr>
                      </a:lvl1pPr>
                      <a:lvl2pPr marL="342900" algn="l" defTabSz="685800" rtl="0" eaLnBrk="1" latinLnBrk="0" hangingPunct="1">
                        <a:defRPr sz="1350" kern="1200">
                          <a:solidFill>
                            <a:schemeClr val="tx1"/>
                          </a:solidFill>
                          <a:latin typeface="Calibri Light"/>
                        </a:defRPr>
                      </a:lvl2pPr>
                      <a:lvl3pPr marL="685800" algn="l" defTabSz="685800" rtl="0" eaLnBrk="1" latinLnBrk="0" hangingPunct="1">
                        <a:defRPr sz="1350" kern="1200">
                          <a:solidFill>
                            <a:schemeClr val="tx1"/>
                          </a:solidFill>
                          <a:latin typeface="Calibri Light"/>
                        </a:defRPr>
                      </a:lvl3pPr>
                      <a:lvl4pPr marL="1028700" algn="l" defTabSz="685800" rtl="0" eaLnBrk="1" latinLnBrk="0" hangingPunct="1">
                        <a:defRPr sz="1350" kern="1200">
                          <a:solidFill>
                            <a:schemeClr val="tx1"/>
                          </a:solidFill>
                          <a:latin typeface="Calibri Light"/>
                        </a:defRPr>
                      </a:lvl4pPr>
                      <a:lvl5pPr marL="1371600" algn="l" defTabSz="685800" rtl="0" eaLnBrk="1" latinLnBrk="0" hangingPunct="1">
                        <a:defRPr sz="1350" kern="1200">
                          <a:solidFill>
                            <a:schemeClr val="tx1"/>
                          </a:solidFill>
                          <a:latin typeface="Calibri Light"/>
                        </a:defRPr>
                      </a:lvl5pPr>
                      <a:lvl6pPr marL="1714500" algn="l" defTabSz="685800" rtl="0" eaLnBrk="1" latinLnBrk="0" hangingPunct="1">
                        <a:defRPr sz="1350" kern="1200">
                          <a:solidFill>
                            <a:schemeClr val="tx1"/>
                          </a:solidFill>
                          <a:latin typeface="Calibri Light"/>
                        </a:defRPr>
                      </a:lvl6pPr>
                      <a:lvl7pPr marL="2057400" algn="l" defTabSz="685800" rtl="0" eaLnBrk="1" latinLnBrk="0" hangingPunct="1">
                        <a:defRPr sz="1350" kern="1200">
                          <a:solidFill>
                            <a:schemeClr val="tx1"/>
                          </a:solidFill>
                          <a:latin typeface="Calibri Light"/>
                        </a:defRPr>
                      </a:lvl7pPr>
                      <a:lvl8pPr marL="2400300" algn="l" defTabSz="685800" rtl="0" eaLnBrk="1" latinLnBrk="0" hangingPunct="1">
                        <a:defRPr sz="1350" kern="1200">
                          <a:solidFill>
                            <a:schemeClr val="tx1"/>
                          </a:solidFill>
                          <a:latin typeface="Calibri Light"/>
                        </a:defRPr>
                      </a:lvl8pPr>
                      <a:lvl9pPr marL="2743200" algn="l" defTabSz="685800" rtl="0" eaLnBrk="1" latinLnBrk="0" hangingPunct="1">
                        <a:defRPr sz="1350" kern="1200">
                          <a:solidFill>
                            <a:schemeClr val="tx1"/>
                          </a:solidFill>
                          <a:latin typeface="Calibri Light"/>
                        </a:defRPr>
                      </a:lvl9p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ru-RU" sz="2000" b="0" i="0" u="none" strike="noStrike" cap="none" normalizeH="0" baseline="0" dirty="0" smtClean="0">
                          <a:ln>
                            <a:noFill/>
                          </a:ln>
                          <a:solidFill>
                            <a:schemeClr val="bg1"/>
                          </a:solidFill>
                          <a:effectLst/>
                          <a:latin typeface="Times New Roman" pitchFamily="18" charset="0"/>
                        </a:rPr>
                        <a:t>Связь </a:t>
                      </a:r>
                      <a:r>
                        <a:rPr kumimoji="0" lang="ru-RU" sz="2000" b="0" i="0" u="none" strike="noStrike" cap="none" normalizeH="0" baseline="0" dirty="0">
                          <a:ln>
                            <a:noFill/>
                          </a:ln>
                          <a:solidFill>
                            <a:schemeClr val="bg1"/>
                          </a:solidFill>
                          <a:effectLst/>
                          <a:latin typeface="Times New Roman" pitchFamily="18" charset="0"/>
                        </a:rPr>
                        <a:t>с </a:t>
                      </a:r>
                      <a:r>
                        <a:rPr kumimoji="0" lang="ru-RU" sz="2000" b="0" i="0" u="none" strike="noStrike" cap="none" normalizeH="0" baseline="0" dirty="0" smtClean="0">
                          <a:ln>
                            <a:noFill/>
                          </a:ln>
                          <a:solidFill>
                            <a:schemeClr val="bg1"/>
                          </a:solidFill>
                          <a:effectLst/>
                          <a:latin typeface="Times New Roman" pitchFamily="18" charset="0"/>
                        </a:rPr>
                        <a:t>региональными, государственными </a:t>
                      </a:r>
                      <a:r>
                        <a:rPr kumimoji="0" lang="ru-RU" sz="2000" b="0" i="0" u="none" strike="noStrike" cap="none" normalizeH="0" baseline="0" dirty="0">
                          <a:ln>
                            <a:noFill/>
                          </a:ln>
                          <a:solidFill>
                            <a:schemeClr val="bg1"/>
                          </a:solidFill>
                          <a:effectLst/>
                          <a:latin typeface="Times New Roman" pitchFamily="18" charset="0"/>
                        </a:rPr>
                        <a:t>программами </a:t>
                      </a:r>
                      <a:r>
                        <a:rPr kumimoji="0" lang="ru-RU" sz="2000" b="0" i="0" u="none" strike="noStrike" cap="none" normalizeH="0" baseline="0" dirty="0" smtClean="0">
                          <a:ln>
                            <a:noFill/>
                          </a:ln>
                          <a:solidFill>
                            <a:schemeClr val="bg1"/>
                          </a:solidFill>
                          <a:effectLst/>
                          <a:latin typeface="Times New Roman" pitchFamily="18" charset="0"/>
                        </a:rPr>
                        <a:t>РФ </a:t>
                      </a:r>
                      <a:endParaRPr kumimoji="0" lang="ru-RU" sz="2000" b="0" i="0" u="none" strike="noStrike" cap="none" normalizeH="0" baseline="0" dirty="0">
                        <a:ln>
                          <a:noFill/>
                        </a:ln>
                        <a:solidFill>
                          <a:schemeClr val="bg1"/>
                        </a:solidFill>
                        <a:effectLst/>
                        <a:latin typeface="Times New Roman" pitchFamily="18" charset="0"/>
                      </a:endParaRPr>
                    </a:p>
                  </a:txBody>
                  <a:tcPr marL="100796" marR="100796" marT="50398" marB="50398" horzOverflow="overflow">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a:noFill/>
                    </a:lnTlToBr>
                    <a:lnBlToTr>
                      <a:noFill/>
                    </a:lnBlToTr>
                    <a:solidFill>
                      <a:schemeClr val="accent5"/>
                    </a:solidFill>
                  </a:tcPr>
                </a:tc>
                <a:tc>
                  <a:txBody>
                    <a:bodyPr/>
                    <a:lstStyle>
                      <a:lvl1pPr marL="0" algn="l" defTabSz="685800" rtl="0" eaLnBrk="1" latinLnBrk="0" hangingPunct="1">
                        <a:defRPr sz="1350" kern="1200">
                          <a:solidFill>
                            <a:schemeClr val="tx1"/>
                          </a:solidFill>
                          <a:latin typeface="Calibri Light"/>
                        </a:defRPr>
                      </a:lvl1pPr>
                      <a:lvl2pPr marL="342900" algn="l" defTabSz="685800" rtl="0" eaLnBrk="1" latinLnBrk="0" hangingPunct="1">
                        <a:defRPr sz="1350" kern="1200">
                          <a:solidFill>
                            <a:schemeClr val="tx1"/>
                          </a:solidFill>
                          <a:latin typeface="Calibri Light"/>
                        </a:defRPr>
                      </a:lvl2pPr>
                      <a:lvl3pPr marL="685800" algn="l" defTabSz="685800" rtl="0" eaLnBrk="1" latinLnBrk="0" hangingPunct="1">
                        <a:defRPr sz="1350" kern="1200">
                          <a:solidFill>
                            <a:schemeClr val="tx1"/>
                          </a:solidFill>
                          <a:latin typeface="Calibri Light"/>
                        </a:defRPr>
                      </a:lvl3pPr>
                      <a:lvl4pPr marL="1028700" algn="l" defTabSz="685800" rtl="0" eaLnBrk="1" latinLnBrk="0" hangingPunct="1">
                        <a:defRPr sz="1350" kern="1200">
                          <a:solidFill>
                            <a:schemeClr val="tx1"/>
                          </a:solidFill>
                          <a:latin typeface="Calibri Light"/>
                        </a:defRPr>
                      </a:lvl4pPr>
                      <a:lvl5pPr marL="1371600" algn="l" defTabSz="685800" rtl="0" eaLnBrk="1" latinLnBrk="0" hangingPunct="1">
                        <a:defRPr sz="1350" kern="1200">
                          <a:solidFill>
                            <a:schemeClr val="tx1"/>
                          </a:solidFill>
                          <a:latin typeface="Calibri Light"/>
                        </a:defRPr>
                      </a:lvl5pPr>
                      <a:lvl6pPr marL="1714500" algn="l" defTabSz="685800" rtl="0" eaLnBrk="1" latinLnBrk="0" hangingPunct="1">
                        <a:defRPr sz="1350" kern="1200">
                          <a:solidFill>
                            <a:schemeClr val="tx1"/>
                          </a:solidFill>
                          <a:latin typeface="Calibri Light"/>
                        </a:defRPr>
                      </a:lvl6pPr>
                      <a:lvl7pPr marL="2057400" algn="l" defTabSz="685800" rtl="0" eaLnBrk="1" latinLnBrk="0" hangingPunct="1">
                        <a:defRPr sz="1350" kern="1200">
                          <a:solidFill>
                            <a:schemeClr val="tx1"/>
                          </a:solidFill>
                          <a:latin typeface="Calibri Light"/>
                        </a:defRPr>
                      </a:lvl7pPr>
                      <a:lvl8pPr marL="2400300" algn="l" defTabSz="685800" rtl="0" eaLnBrk="1" latinLnBrk="0" hangingPunct="1">
                        <a:defRPr sz="1350" kern="1200">
                          <a:solidFill>
                            <a:schemeClr val="tx1"/>
                          </a:solidFill>
                          <a:latin typeface="Calibri Light"/>
                        </a:defRPr>
                      </a:lvl8pPr>
                      <a:lvl9pPr marL="2743200" algn="l" defTabSz="685800" rtl="0" eaLnBrk="1" latinLnBrk="0" hangingPunct="1">
                        <a:defRPr sz="1350" kern="1200">
                          <a:solidFill>
                            <a:schemeClr val="tx1"/>
                          </a:solidFill>
                          <a:latin typeface="Calibri Light"/>
                        </a:defRPr>
                      </a:lvl9pPr>
                    </a:lstStyle>
                    <a:p>
                      <a:pPr algn="just" fontAlgn="base"/>
                      <a:r>
                        <a:rPr kumimoji="0" lang="ru-RU" sz="1800" b="0" i="0" u="none" strike="noStrike" cap="none" normalizeH="0" baseline="0" dirty="0" smtClean="0">
                          <a:ln>
                            <a:noFill/>
                          </a:ln>
                          <a:solidFill>
                            <a:schemeClr val="tx1"/>
                          </a:solidFill>
                          <a:effectLst/>
                          <a:latin typeface="Times New Roman" pitchFamily="18" charset="0"/>
                        </a:rPr>
                        <a:t>Государственная </a:t>
                      </a:r>
                      <a:r>
                        <a:rPr kumimoji="0" lang="ru-RU" sz="1800" b="0" i="0" u="none" strike="noStrike" cap="none" normalizeH="0" baseline="0" dirty="0">
                          <a:ln>
                            <a:noFill/>
                          </a:ln>
                          <a:solidFill>
                            <a:schemeClr val="tx1"/>
                          </a:solidFill>
                          <a:effectLst/>
                          <a:latin typeface="Times New Roman" pitchFamily="18" charset="0"/>
                        </a:rPr>
                        <a:t>программа Российской Федерации «Развитие образования»</a:t>
                      </a:r>
                      <a:r>
                        <a:rPr lang="ru-RU" sz="1800" b="1" i="0" kern="1200" dirty="0">
                          <a:solidFill>
                            <a:schemeClr val="tx1"/>
                          </a:solidFill>
                          <a:latin typeface="Calibri Light"/>
                          <a:ea typeface="+mn-ea"/>
                          <a:cs typeface="+mn-cs"/>
                        </a:rPr>
                        <a:t>  </a:t>
                      </a:r>
                      <a:br>
                        <a:rPr lang="ru-RU" sz="1800" b="1" i="0" kern="1200" dirty="0">
                          <a:solidFill>
                            <a:schemeClr val="tx1"/>
                          </a:solidFill>
                          <a:latin typeface="Calibri Light"/>
                          <a:ea typeface="+mn-ea"/>
                          <a:cs typeface="+mn-cs"/>
                        </a:rPr>
                      </a:br>
                      <a:r>
                        <a:rPr lang="ru-RU" sz="1800" b="0" i="0" kern="1200" dirty="0">
                          <a:solidFill>
                            <a:schemeClr val="tx1"/>
                          </a:solidFill>
                          <a:latin typeface="Times New Roman" pitchFamily="18" charset="0"/>
                          <a:ea typeface="+mn-ea"/>
                          <a:cs typeface="Times New Roman" pitchFamily="18" charset="0"/>
                        </a:rPr>
                        <a:t>(утверждена Постановлением</a:t>
                      </a:r>
                      <a:r>
                        <a:rPr lang="ru-RU" sz="1800" b="0" i="0" kern="1200" baseline="0" dirty="0">
                          <a:solidFill>
                            <a:schemeClr val="tx1"/>
                          </a:solidFill>
                          <a:latin typeface="Times New Roman" pitchFamily="18" charset="0"/>
                          <a:ea typeface="+mn-ea"/>
                          <a:cs typeface="Times New Roman" pitchFamily="18" charset="0"/>
                        </a:rPr>
                        <a:t> </a:t>
                      </a:r>
                      <a:r>
                        <a:rPr lang="ru-RU" sz="1800" b="0" i="0" kern="1200" dirty="0">
                          <a:solidFill>
                            <a:schemeClr val="tx1"/>
                          </a:solidFill>
                          <a:latin typeface="Times New Roman" pitchFamily="18" charset="0"/>
                          <a:ea typeface="+mn-ea"/>
                          <a:cs typeface="Times New Roman" pitchFamily="18" charset="0"/>
                        </a:rPr>
                        <a:t>Правительства РФ</a:t>
                      </a:r>
                      <a:r>
                        <a:rPr lang="ru-RU" sz="1800" b="0" i="0" kern="1200" baseline="0" dirty="0">
                          <a:solidFill>
                            <a:schemeClr val="tx1"/>
                          </a:solidFill>
                          <a:latin typeface="Times New Roman" pitchFamily="18" charset="0"/>
                          <a:ea typeface="+mn-ea"/>
                          <a:cs typeface="Times New Roman" pitchFamily="18" charset="0"/>
                        </a:rPr>
                        <a:t> </a:t>
                      </a:r>
                      <a:br>
                        <a:rPr lang="ru-RU" sz="1800" b="0" i="0" kern="1200" baseline="0" dirty="0">
                          <a:solidFill>
                            <a:schemeClr val="tx1"/>
                          </a:solidFill>
                          <a:latin typeface="Times New Roman" pitchFamily="18" charset="0"/>
                          <a:ea typeface="+mn-ea"/>
                          <a:cs typeface="Times New Roman" pitchFamily="18" charset="0"/>
                        </a:rPr>
                      </a:br>
                      <a:r>
                        <a:rPr lang="ru-RU" sz="1800" b="0" i="0" kern="1200" dirty="0">
                          <a:solidFill>
                            <a:schemeClr val="tx1"/>
                          </a:solidFill>
                          <a:latin typeface="Times New Roman" pitchFamily="18" charset="0"/>
                          <a:ea typeface="+mn-ea"/>
                          <a:cs typeface="Times New Roman" pitchFamily="18" charset="0"/>
                        </a:rPr>
                        <a:t>от 26.12.2017  N 1642</a:t>
                      </a:r>
                      <a:r>
                        <a:rPr lang="ru-RU" sz="1800" b="0" i="0" kern="1200" dirty="0" smtClean="0">
                          <a:solidFill>
                            <a:schemeClr val="tx1"/>
                          </a:solidFill>
                          <a:latin typeface="Times New Roman" pitchFamily="18" charset="0"/>
                          <a:ea typeface="+mn-ea"/>
                          <a:cs typeface="Times New Roman" pitchFamily="18" charset="0"/>
                        </a:rPr>
                        <a:t>);</a:t>
                      </a:r>
                    </a:p>
                    <a:p>
                      <a:pPr algn="just" fontAlgn="base"/>
                      <a:r>
                        <a:rPr kumimoji="0" lang="ru-RU" sz="18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Концепция развития инклюзивного образования в Красноярском крае на 2017-2025 годы» </a:t>
                      </a:r>
                      <a:r>
                        <a:rPr kumimoji="0" lang="ru-RU" sz="1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(утверждена Указом Губернатора Красноярского края от 13.10.2017 № 258-уг)</a:t>
                      </a:r>
                      <a:endParaRPr kumimoji="0" lang="ru-RU" sz="1800" b="0" i="0" u="none" strike="noStrike" cap="none" normalizeH="0" baseline="0" dirty="0">
                        <a:ln>
                          <a:noFill/>
                        </a:ln>
                        <a:solidFill>
                          <a:srgbClr val="FF0000"/>
                        </a:solidFill>
                        <a:effectLst/>
                        <a:latin typeface="Times New Roman" pitchFamily="18" charset="0"/>
                      </a:endParaRPr>
                    </a:p>
                  </a:txBody>
                  <a:tcPr marL="100796" marR="100796" marT="50398" marB="50398" horzOverflow="overflow">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2"/>
                  </a:ext>
                </a:extLst>
              </a:tr>
            </a:tbl>
          </a:graphicData>
        </a:graphic>
      </p:graphicFrame>
      <p:sp>
        <p:nvSpPr>
          <p:cNvPr id="7" name="Заголовок 1"/>
          <p:cNvSpPr txBox="1">
            <a:spLocks/>
          </p:cNvSpPr>
          <p:nvPr/>
        </p:nvSpPr>
        <p:spPr>
          <a:xfrm>
            <a:off x="773113" y="383536"/>
            <a:ext cx="6967239" cy="491107"/>
          </a:xfrm>
          <a:prstGeom prst="rect">
            <a:avLst/>
          </a:prstGeom>
        </p:spPr>
        <p:txBody>
          <a:bodyPr anchor="b"/>
          <a:lstStyle>
            <a:lvl1pPr algn="l" defTabSz="1007943" rtl="0" eaLnBrk="1" latinLnBrk="0" hangingPunct="1">
              <a:lnSpc>
                <a:spcPct val="90000"/>
              </a:lnSpc>
              <a:spcBef>
                <a:spcPct val="0"/>
              </a:spcBef>
              <a:buNone/>
              <a:defRPr sz="2800" kern="1200">
                <a:solidFill>
                  <a:schemeClr val="tx1"/>
                </a:solidFill>
                <a:latin typeface="+mj-lt"/>
                <a:ea typeface="+mj-ea"/>
                <a:cs typeface="+mj-cs"/>
              </a:defRPr>
            </a:lvl1pPr>
          </a:lstStyle>
          <a:p>
            <a:pPr marL="0" marR="0" lvl="0" indent="0" algn="l" defTabSz="1007943" rtl="0" eaLnBrk="1" fontAlgn="auto" latinLnBrk="0" hangingPunct="1">
              <a:lnSpc>
                <a:spcPct val="90000"/>
              </a:lnSpc>
              <a:spcBef>
                <a:spcPct val="0"/>
              </a:spcBef>
              <a:spcAft>
                <a:spcPts val="0"/>
              </a:spcAft>
              <a:buClrTx/>
              <a:buSzTx/>
              <a:buFontTx/>
              <a:buNone/>
              <a:tabLst/>
              <a:defRPr/>
            </a:pPr>
            <a:r>
              <a:rPr kumimoji="0" lang="ru-RU" sz="2800" b="0" i="0" u="none" strike="noStrike" kern="1200" cap="none" spc="0" normalizeH="0" baseline="0" noProof="0" dirty="0">
                <a:ln>
                  <a:noFill/>
                </a:ln>
                <a:solidFill>
                  <a:srgbClr val="0062A7"/>
                </a:solidFill>
                <a:effectLst/>
                <a:uLnTx/>
                <a:uFillTx/>
                <a:latin typeface="Times New Roman" panose="02020603050405020304" pitchFamily="18" charset="0"/>
                <a:cs typeface="Times New Roman" panose="02020603050405020304" pitchFamily="18" charset="0"/>
              </a:rPr>
              <a:t>   </a:t>
            </a:r>
            <a:endParaRPr kumimoji="0" lang="ru-RU" sz="2800" b="0" i="0" u="none" strike="noStrike" kern="1200" cap="none" spc="0" normalizeH="0" baseline="0" noProof="0" dirty="0">
              <a:ln>
                <a:noFill/>
              </a:ln>
              <a:solidFill>
                <a:srgbClr val="921A1D"/>
              </a:solidFill>
              <a:effectLst/>
              <a:uLnTx/>
              <a:uFillTx/>
              <a:latin typeface="Times New Roman" panose="02020603050405020304" pitchFamily="18" charset="0"/>
              <a:ea typeface="Arial Unicode MS" panose="020B0604020202020204" pitchFamily="34" charset="-128"/>
              <a:cs typeface="Times New Roman" panose="02020603050405020304" pitchFamily="18" charset="0"/>
            </a:endParaRPr>
          </a:p>
        </p:txBody>
      </p:sp>
    </p:spTree>
    <p:extLst>
      <p:ext uri="{BB962C8B-B14F-4D97-AF65-F5344CB8AC3E}">
        <p14:creationId xmlns:p14="http://schemas.microsoft.com/office/powerpoint/2010/main" val="49108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schemeClr val="tx1"/>
                </a:solidFill>
                <a:latin typeface="Times New Roman" pitchFamily="18" charset="0"/>
                <a:cs typeface="Times New Roman" pitchFamily="18" charset="0"/>
              </a:rPr>
              <a:pPr>
                <a:defRPr/>
              </a:pPr>
              <a:t>4</a:t>
            </a:fld>
            <a:endParaRPr lang="ru-RU" sz="1200" b="1" dirty="0">
              <a:solidFill>
                <a:schemeClr val="tx1"/>
              </a:solidFill>
              <a:latin typeface="Times New Roman" pitchFamily="18" charset="0"/>
              <a:cs typeface="Times New Roman"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1548518704"/>
              </p:ext>
            </p:extLst>
          </p:nvPr>
        </p:nvGraphicFramePr>
        <p:xfrm>
          <a:off x="251520" y="116632"/>
          <a:ext cx="8716574" cy="2935288"/>
        </p:xfrm>
        <a:graphic>
          <a:graphicData uri="http://schemas.openxmlformats.org/drawingml/2006/table">
            <a:tbl>
              <a:tblPr firstRow="1" firstCol="1" bandRow="1"/>
              <a:tblGrid>
                <a:gridCol w="2232248">
                  <a:extLst>
                    <a:ext uri="{9D8B030D-6E8A-4147-A177-3AD203B41FA5}">
                      <a16:colId xmlns:a16="http://schemas.microsoft.com/office/drawing/2014/main" xmlns="" val="1973703757"/>
                    </a:ext>
                  </a:extLst>
                </a:gridCol>
                <a:gridCol w="6484326"/>
              </a:tblGrid>
              <a:tr h="2880320">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marL="90170" indent="4445" algn="ctr">
                        <a:lnSpc>
                          <a:spcPct val="107000"/>
                        </a:lnSpc>
                        <a:spcAft>
                          <a:spcPts val="0"/>
                        </a:spcAft>
                      </a:pPr>
                      <a:r>
                        <a:rPr lang="ru-RU" sz="2400" dirty="0" smtClean="0">
                          <a:solidFill>
                            <a:schemeClr val="bg1"/>
                          </a:solidFill>
                          <a:effectLst/>
                          <a:latin typeface="Times New Roman" pitchFamily="18" charset="0"/>
                          <a:cs typeface="Times New Roman" pitchFamily="18" charset="0"/>
                        </a:rPr>
                        <a:t>Актуальность проекта</a:t>
                      </a:r>
                      <a:endParaRPr lang="ru-RU" sz="2400" dirty="0">
                        <a:solidFill>
                          <a:schemeClr val="bg1"/>
                        </a:solidFill>
                        <a:effectLst/>
                        <a:latin typeface="Times New Roman" pitchFamily="18" charset="0"/>
                        <a:cs typeface="Times New Roman" pitchFamily="18" charset="0"/>
                      </a:endParaRPr>
                    </a:p>
                  </a:txBody>
                  <a:tcPr marL="25400" marR="25400" marT="0" marB="0">
                    <a:lnL w="12700" cap="flat" cmpd="sng" algn="ctr">
                      <a:solidFill>
                        <a:srgbClr val="49556E">
                          <a:lumMod val="20000"/>
                          <a:lumOff val="80000"/>
                        </a:srgbClr>
                      </a:solidFill>
                      <a:prstDash val="solid"/>
                      <a:round/>
                      <a:headEnd type="none" w="med" len="med"/>
                      <a:tailEnd type="none" w="med" len="med"/>
                    </a:lnL>
                    <a:lnR w="12700" cap="flat" cmpd="sng" algn="ctr">
                      <a:solidFill>
                        <a:srgbClr val="49556E">
                          <a:lumMod val="20000"/>
                          <a:lumOff val="80000"/>
                        </a:srgbClr>
                      </a:solidFill>
                      <a:prstDash val="solid"/>
                      <a:round/>
                      <a:headEnd type="none" w="med" len="med"/>
                      <a:tailEnd type="none" w="med" len="med"/>
                    </a:lnR>
                    <a:lnT w="12700" cap="flat" cmpd="sng" algn="ctr">
                      <a:solidFill>
                        <a:srgbClr val="49556E">
                          <a:lumMod val="20000"/>
                          <a:lumOff val="80000"/>
                        </a:srgbClr>
                      </a:solidFill>
                      <a:prstDash val="solid"/>
                      <a:round/>
                      <a:headEnd type="none" w="med" len="med"/>
                      <a:tailEnd type="none" w="med" len="med"/>
                    </a:lnT>
                    <a:lnB w="12700" cap="flat" cmpd="sng" algn="ctr">
                      <a:solidFill>
                        <a:srgbClr val="49556E">
                          <a:lumMod val="20000"/>
                          <a:lumOff val="80000"/>
                        </a:srgb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90170" indent="4445" algn="ctr">
                        <a:lnSpc>
                          <a:spcPct val="107000"/>
                        </a:lnSpc>
                        <a:spcAft>
                          <a:spcPts val="0"/>
                        </a:spcAft>
                      </a:pPr>
                      <a:r>
                        <a:rPr lang="ru-RU" sz="1800" b="1" dirty="0" smtClean="0">
                          <a:solidFill>
                            <a:schemeClr val="tx1"/>
                          </a:solidFill>
                          <a:effectLst/>
                          <a:latin typeface="Times New Roman" pitchFamily="18" charset="0"/>
                          <a:cs typeface="Times New Roman" pitchFamily="18" charset="0"/>
                        </a:rPr>
                        <a:t>Доступное качественное образование, в том числе для детей с ОВЗ, приоритет государственной политики. </a:t>
                      </a:r>
                    </a:p>
                    <a:p>
                      <a:pPr marL="375920" indent="-285750" algn="just">
                        <a:lnSpc>
                          <a:spcPct val="107000"/>
                        </a:lnSpc>
                        <a:spcAft>
                          <a:spcPts val="0"/>
                        </a:spcAft>
                        <a:buFont typeface="Wingdings" pitchFamily="2" charset="2"/>
                        <a:buChar char="ü"/>
                      </a:pPr>
                      <a:r>
                        <a:rPr lang="ru-RU" sz="1600" dirty="0" smtClean="0">
                          <a:solidFill>
                            <a:schemeClr val="tx1"/>
                          </a:solidFill>
                          <a:effectLst/>
                          <a:latin typeface="Times New Roman" pitchFamily="18" charset="0"/>
                          <a:cs typeface="Times New Roman" pitchFamily="18" charset="0"/>
                        </a:rPr>
                        <a:t>Впервые принципы инклюзии на международном уровне были зафиксированы в 1994 году (</a:t>
                      </a:r>
                      <a:r>
                        <a:rPr lang="ru-RU" sz="1600" dirty="0" err="1" smtClean="0">
                          <a:solidFill>
                            <a:schemeClr val="tx1"/>
                          </a:solidFill>
                          <a:effectLst/>
                          <a:latin typeface="Times New Roman" pitchFamily="18" charset="0"/>
                          <a:cs typeface="Times New Roman" pitchFamily="18" charset="0"/>
                        </a:rPr>
                        <a:t>Саламанкская</a:t>
                      </a:r>
                      <a:r>
                        <a:rPr lang="ru-RU" sz="1600" dirty="0" smtClean="0">
                          <a:solidFill>
                            <a:schemeClr val="tx1"/>
                          </a:solidFill>
                          <a:effectLst/>
                          <a:latin typeface="Times New Roman" pitchFamily="18" charset="0"/>
                          <a:cs typeface="Times New Roman" pitchFamily="18" charset="0"/>
                        </a:rPr>
                        <a:t> декларация).</a:t>
                      </a:r>
                      <a:r>
                        <a:rPr lang="ru-RU" sz="1600" baseline="0" dirty="0" smtClean="0">
                          <a:solidFill>
                            <a:schemeClr val="tx1"/>
                          </a:solidFill>
                          <a:effectLst/>
                          <a:latin typeface="Times New Roman" pitchFamily="18" charset="0"/>
                          <a:cs typeface="Times New Roman" pitchFamily="18" charset="0"/>
                        </a:rPr>
                        <a:t> </a:t>
                      </a:r>
                    </a:p>
                    <a:p>
                      <a:pPr marL="375920" indent="-285750" algn="just">
                        <a:lnSpc>
                          <a:spcPct val="107000"/>
                        </a:lnSpc>
                        <a:spcAft>
                          <a:spcPts val="0"/>
                        </a:spcAft>
                        <a:buFont typeface="Wingdings" pitchFamily="2" charset="2"/>
                        <a:buChar char="ü"/>
                      </a:pPr>
                      <a:r>
                        <a:rPr lang="ru-RU" sz="1600" baseline="0" dirty="0" smtClean="0">
                          <a:solidFill>
                            <a:schemeClr val="tx1"/>
                          </a:solidFill>
                          <a:effectLst/>
                          <a:latin typeface="Times New Roman" pitchFamily="18" charset="0"/>
                          <a:cs typeface="Times New Roman" pitchFamily="18" charset="0"/>
                        </a:rPr>
                        <a:t>ФЗ № 273 «Об образовании в Российской Федерации» ввел понятие «инклюзивное образование</a:t>
                      </a:r>
                      <a:r>
                        <a:rPr lang="ru-RU" sz="1600" b="0" baseline="0" dirty="0" smtClean="0">
                          <a:solidFill>
                            <a:schemeClr val="tx1"/>
                          </a:solidFill>
                          <a:effectLst/>
                          <a:latin typeface="Times New Roman" pitchFamily="18" charset="0"/>
                          <a:cs typeface="Times New Roman" pitchFamily="18" charset="0"/>
                        </a:rPr>
                        <a:t>», </a:t>
                      </a:r>
                      <a:r>
                        <a:rPr lang="ru-RU" sz="1600" b="0" kern="1200" dirty="0" smtClean="0">
                          <a:solidFill>
                            <a:schemeClr val="tx1"/>
                          </a:solidFill>
                          <a:latin typeface="Times New Roman" pitchFamily="18" charset="0"/>
                          <a:ea typeface="+mn-ea"/>
                          <a:cs typeface="Times New Roman" pitchFamily="18" charset="0"/>
                        </a:rPr>
                        <a:t> гарантировал возможность инклюзивного образования на всех уровнях</a:t>
                      </a:r>
                      <a:endParaRPr lang="ru-RU" sz="1600" b="0" baseline="0" dirty="0" smtClean="0">
                        <a:solidFill>
                          <a:schemeClr val="tx1"/>
                        </a:solidFill>
                        <a:effectLst/>
                        <a:latin typeface="Times New Roman" pitchFamily="18" charset="0"/>
                        <a:cs typeface="Times New Roman" pitchFamily="18" charset="0"/>
                      </a:endParaRPr>
                    </a:p>
                    <a:p>
                      <a:pPr marL="375920" indent="-285750" algn="just">
                        <a:lnSpc>
                          <a:spcPct val="107000"/>
                        </a:lnSpc>
                        <a:spcAft>
                          <a:spcPts val="0"/>
                        </a:spcAft>
                        <a:buFont typeface="Wingdings" pitchFamily="2" charset="2"/>
                        <a:buChar char="ü"/>
                      </a:pPr>
                      <a:r>
                        <a:rPr lang="ru-RU" sz="1600" baseline="0" dirty="0" smtClean="0">
                          <a:solidFill>
                            <a:schemeClr val="tx1"/>
                          </a:solidFill>
                          <a:effectLst/>
                          <a:latin typeface="Times New Roman" pitchFamily="18" charset="0"/>
                          <a:cs typeface="Times New Roman" pitchFamily="18" charset="0"/>
                        </a:rPr>
                        <a:t>Актуальность обусловлена возрастанием потребности </a:t>
                      </a:r>
                      <a:r>
                        <a:rPr lang="ru-RU" sz="1600" i="1" baseline="0" dirty="0" smtClean="0">
                          <a:solidFill>
                            <a:schemeClr val="tx1"/>
                          </a:solidFill>
                          <a:effectLst/>
                          <a:latin typeface="Times New Roman" pitchFamily="18" charset="0"/>
                          <a:cs typeface="Times New Roman" pitchFamily="18" charset="0"/>
                        </a:rPr>
                        <a:t>общества </a:t>
                      </a:r>
                      <a:r>
                        <a:rPr lang="ru-RU" sz="1600" baseline="0" dirty="0" smtClean="0">
                          <a:solidFill>
                            <a:schemeClr val="tx1"/>
                          </a:solidFill>
                          <a:effectLst/>
                          <a:latin typeface="Times New Roman" pitchFamily="18" charset="0"/>
                          <a:cs typeface="Times New Roman" pitchFamily="18" charset="0"/>
                        </a:rPr>
                        <a:t>в обеспечении доступного образования для детей с ОВЗ, в том числе инклюзивного, и координацией данной деятельности на уровне муниципалитета. </a:t>
                      </a:r>
                      <a:endParaRPr lang="ru-RU" sz="1600" dirty="0">
                        <a:solidFill>
                          <a:schemeClr val="tx1"/>
                        </a:solidFill>
                        <a:effectLst/>
                        <a:latin typeface="Times New Roman" pitchFamily="18" charset="0"/>
                        <a:cs typeface="Times New Roman" pitchFamily="18" charset="0"/>
                      </a:endParaRPr>
                    </a:p>
                  </a:txBody>
                  <a:tcPr marL="25400" marR="25400" marT="0" marB="0">
                    <a:lnL w="12700" cap="flat" cmpd="sng" algn="ctr">
                      <a:solidFill>
                        <a:srgbClr val="49556E">
                          <a:lumMod val="20000"/>
                          <a:lumOff val="80000"/>
                        </a:srgbClr>
                      </a:solidFill>
                      <a:prstDash val="solid"/>
                      <a:round/>
                      <a:headEnd type="none" w="med" len="med"/>
                      <a:tailEnd type="none" w="med" len="med"/>
                    </a:lnL>
                    <a:lnR w="12700" cap="flat" cmpd="sng" algn="ctr">
                      <a:solidFill>
                        <a:srgbClr val="49556E">
                          <a:lumMod val="20000"/>
                          <a:lumOff val="80000"/>
                        </a:srgbClr>
                      </a:solidFill>
                      <a:prstDash val="solid"/>
                      <a:round/>
                      <a:headEnd type="none" w="med" len="med"/>
                      <a:tailEnd type="none" w="med" len="med"/>
                    </a:lnR>
                    <a:lnT w="12700" cap="flat" cmpd="sng" algn="ctr">
                      <a:solidFill>
                        <a:srgbClr val="49556E">
                          <a:lumMod val="20000"/>
                          <a:lumOff val="80000"/>
                        </a:srgbClr>
                      </a:solidFill>
                      <a:prstDash val="solid"/>
                      <a:round/>
                      <a:headEnd type="none" w="med" len="med"/>
                      <a:tailEnd type="none" w="med" len="med"/>
                    </a:lnT>
                    <a:lnB w="12700" cap="flat" cmpd="sng" algn="ctr">
                      <a:solidFill>
                        <a:srgbClr val="49556E">
                          <a:lumMod val="20000"/>
                          <a:lumOff val="80000"/>
                        </a:srgb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581725505"/>
                  </a:ext>
                </a:extLst>
              </a:tr>
            </a:tbl>
          </a:graphicData>
        </a:graphic>
      </p:graphicFrame>
      <p:graphicFrame>
        <p:nvGraphicFramePr>
          <p:cNvPr id="3" name="Таблица 2"/>
          <p:cNvGraphicFramePr>
            <a:graphicFrameLocks noGrp="1"/>
          </p:cNvGraphicFramePr>
          <p:nvPr>
            <p:extLst>
              <p:ext uri="{D42A27DB-BD31-4B8C-83A1-F6EECF244321}">
                <p14:modId xmlns:p14="http://schemas.microsoft.com/office/powerpoint/2010/main" val="1272121858"/>
              </p:ext>
            </p:extLst>
          </p:nvPr>
        </p:nvGraphicFramePr>
        <p:xfrm>
          <a:off x="334517" y="3140968"/>
          <a:ext cx="8701979" cy="3554721"/>
        </p:xfrm>
        <a:graphic>
          <a:graphicData uri="http://schemas.openxmlformats.org/drawingml/2006/table">
            <a:tbl>
              <a:tblPr firstRow="1" bandRow="1">
                <a:tableStyleId>{5C22544A-7EE6-4342-B048-85BDC9FD1C3A}</a:tableStyleId>
              </a:tblPr>
              <a:tblGrid>
                <a:gridCol w="3709040"/>
                <a:gridCol w="4992939"/>
              </a:tblGrid>
              <a:tr h="3554721">
                <a:tc>
                  <a:txBody>
                    <a:bodyPr/>
                    <a:lstStyle/>
                    <a:p>
                      <a:pPr marL="0" marR="0" lvl="0" indent="0" algn="l" defTabSz="685800" rtl="0" eaLnBrk="1" fontAlgn="auto" latinLnBrk="0" hangingPunct="1">
                        <a:lnSpc>
                          <a:spcPct val="100000"/>
                        </a:lnSpc>
                        <a:spcBef>
                          <a:spcPts val="1200"/>
                        </a:spcBef>
                        <a:spcAft>
                          <a:spcPts val="1200"/>
                        </a:spcAft>
                        <a:buClrTx/>
                        <a:buSzTx/>
                        <a:buFontTx/>
                        <a:buNone/>
                        <a:tabLst/>
                        <a:defRPr/>
                      </a:pPr>
                      <a:endParaRPr lang="ru-RU" sz="2000" dirty="0">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ash"/>
                      <a:round/>
                      <a:headEnd type="none" w="med" len="med"/>
                      <a:tailEnd type="none" w="med" len="med"/>
                    </a:lnB>
                    <a:solidFill>
                      <a:schemeClr val="bg1"/>
                    </a:solidFill>
                  </a:tcPr>
                </a:tc>
                <a:tc>
                  <a:txBody>
                    <a:bodyPr/>
                    <a:lstStyle/>
                    <a:p>
                      <a:pPr algn="ctr"/>
                      <a:endParaRPr lang="ru-RU" sz="2000" baseline="0" dirty="0" smtClean="0">
                        <a:solidFill>
                          <a:schemeClr val="tx1"/>
                        </a:solidFill>
                        <a:latin typeface="Times New Roman" pitchFamily="18" charset="0"/>
                        <a:cs typeface="Times New Roman" pitchFamily="18" charset="0"/>
                      </a:endParaRPr>
                    </a:p>
                    <a:p>
                      <a:pPr algn="ctr"/>
                      <a:endParaRPr lang="ru-RU" sz="2000" dirty="0">
                        <a:solidFill>
                          <a:srgbClr val="FF0000"/>
                        </a:solidFill>
                        <a:latin typeface="Times New Roman" pitchFamily="18" charset="0"/>
                        <a:cs typeface="Times New Roman" pitchFamily="18" charset="0"/>
                      </a:endParaRPr>
                    </a:p>
                  </a:txBody>
                  <a:tcPr>
                    <a:lnL w="12700" cap="flat" cmpd="sng" algn="ctr">
                      <a:solidFill>
                        <a:srgbClr val="921A1D"/>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ysDash"/>
                      <a:round/>
                      <a:headEnd type="none" w="med" len="med"/>
                      <a:tailEnd type="none" w="med" len="med"/>
                    </a:lnB>
                    <a:solidFill>
                      <a:schemeClr val="bg1"/>
                    </a:solidFill>
                  </a:tcPr>
                </a:tc>
              </a:tr>
            </a:tbl>
          </a:graphicData>
        </a:graphic>
      </p:graphicFrame>
      <p:graphicFrame>
        <p:nvGraphicFramePr>
          <p:cNvPr id="9" name="Объект 5"/>
          <p:cNvGraphicFramePr>
            <a:graphicFrameLocks noGrp="1"/>
          </p:cNvGraphicFramePr>
          <p:nvPr>
            <p:ph idx="1"/>
            <p:extLst>
              <p:ext uri="{D42A27DB-BD31-4B8C-83A1-F6EECF244321}">
                <p14:modId xmlns:p14="http://schemas.microsoft.com/office/powerpoint/2010/main" val="2017991043"/>
              </p:ext>
            </p:extLst>
          </p:nvPr>
        </p:nvGraphicFramePr>
        <p:xfrm>
          <a:off x="4067944" y="3212976"/>
          <a:ext cx="4812209" cy="33843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Объект 5"/>
          <p:cNvGraphicFramePr>
            <a:graphicFrameLocks/>
          </p:cNvGraphicFramePr>
          <p:nvPr>
            <p:extLst>
              <p:ext uri="{D42A27DB-BD31-4B8C-83A1-F6EECF244321}">
                <p14:modId xmlns:p14="http://schemas.microsoft.com/office/powerpoint/2010/main" val="1746515928"/>
              </p:ext>
            </p:extLst>
          </p:nvPr>
        </p:nvGraphicFramePr>
        <p:xfrm>
          <a:off x="323528" y="3140968"/>
          <a:ext cx="3456384" cy="331236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04933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16632"/>
            <a:ext cx="7886700" cy="1008112"/>
          </a:xfrm>
        </p:spPr>
        <p:txBody>
          <a:bodyPr>
            <a:normAutofit/>
          </a:bodyPr>
          <a:lstStyle/>
          <a:p>
            <a:pPr algn="ctr"/>
            <a:r>
              <a:rPr lang="ru-RU" sz="2800" b="1" dirty="0" smtClean="0">
                <a:latin typeface="Arial Black" panose="020B0A04020102020204" pitchFamily="34" charset="0"/>
              </a:rPr>
              <a:t>Данные по детям с ОВЗ (муниципалитет)</a:t>
            </a:r>
            <a:endParaRPr lang="ru-RU" sz="1800" i="1"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2916677536"/>
              </p:ext>
            </p:extLst>
          </p:nvPr>
        </p:nvGraphicFramePr>
        <p:xfrm>
          <a:off x="3923928" y="1412776"/>
          <a:ext cx="5018707" cy="4968552"/>
        </p:xfrm>
        <a:graphic>
          <a:graphicData uri="http://schemas.openxmlformats.org/drawingml/2006/chart">
            <c:chart xmlns:c="http://schemas.openxmlformats.org/drawingml/2006/chart" xmlns:r="http://schemas.openxmlformats.org/officeDocument/2006/relationships" r:id="rId3"/>
          </a:graphicData>
        </a:graphic>
      </p:graphicFrame>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schemeClr val="tx1"/>
                </a:solidFill>
                <a:latin typeface="Times New Roman" pitchFamily="18" charset="0"/>
                <a:cs typeface="Times New Roman" pitchFamily="18" charset="0"/>
              </a:rPr>
              <a:pPr>
                <a:defRPr/>
              </a:pPr>
              <a:t>5</a:t>
            </a:fld>
            <a:endParaRPr lang="ru-RU" sz="1200" b="1" dirty="0">
              <a:solidFill>
                <a:schemeClr val="tx1"/>
              </a:solidFill>
              <a:latin typeface="Times New Roman" pitchFamily="18" charset="0"/>
              <a:cs typeface="Times New Roman" pitchFamily="18" charset="0"/>
            </a:endParaRPr>
          </a:p>
        </p:txBody>
      </p:sp>
      <p:graphicFrame>
        <p:nvGraphicFramePr>
          <p:cNvPr id="9" name="Объект 5"/>
          <p:cNvGraphicFramePr>
            <a:graphicFrameLocks/>
          </p:cNvGraphicFramePr>
          <p:nvPr>
            <p:extLst>
              <p:ext uri="{D42A27DB-BD31-4B8C-83A1-F6EECF244321}">
                <p14:modId xmlns:p14="http://schemas.microsoft.com/office/powerpoint/2010/main" val="3189498717"/>
              </p:ext>
            </p:extLst>
          </p:nvPr>
        </p:nvGraphicFramePr>
        <p:xfrm>
          <a:off x="611560" y="1052736"/>
          <a:ext cx="3973828" cy="532859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Объект 5"/>
          <p:cNvGraphicFramePr>
            <a:graphicFrameLocks/>
          </p:cNvGraphicFramePr>
          <p:nvPr>
            <p:extLst>
              <p:ext uri="{D42A27DB-BD31-4B8C-83A1-F6EECF244321}">
                <p14:modId xmlns:p14="http://schemas.microsoft.com/office/powerpoint/2010/main" val="3054784707"/>
              </p:ext>
            </p:extLst>
          </p:nvPr>
        </p:nvGraphicFramePr>
        <p:xfrm>
          <a:off x="3419872" y="1268760"/>
          <a:ext cx="5616623" cy="518457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055442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schemeClr val="tx1"/>
                </a:solidFill>
                <a:latin typeface="Times New Roman" pitchFamily="18" charset="0"/>
                <a:cs typeface="Times New Roman" pitchFamily="18" charset="0"/>
              </a:rPr>
              <a:pPr>
                <a:defRPr/>
              </a:pPr>
              <a:t>6</a:t>
            </a:fld>
            <a:endParaRPr lang="ru-RU" sz="1200" b="1" dirty="0">
              <a:solidFill>
                <a:schemeClr val="tx1"/>
              </a:solidFill>
              <a:latin typeface="Times New Roman" pitchFamily="18" charset="0"/>
              <a:cs typeface="Times New Roman" pitchFamily="18" charset="0"/>
            </a:endParaRPr>
          </a:p>
        </p:txBody>
      </p:sp>
      <p:grpSp>
        <p:nvGrpSpPr>
          <p:cNvPr id="11" name="Группа 10">
            <a:extLst>
              <a:ext uri="{FF2B5EF4-FFF2-40B4-BE49-F238E27FC236}">
                <a16:creationId xmlns:a16="http://schemas.microsoft.com/office/drawing/2014/main" xmlns="" id="{8EE5AD83-6827-46B7-BFCD-15AADAE0211B}"/>
              </a:ext>
            </a:extLst>
          </p:cNvPr>
          <p:cNvGrpSpPr/>
          <p:nvPr/>
        </p:nvGrpSpPr>
        <p:grpSpPr>
          <a:xfrm>
            <a:off x="395536" y="332657"/>
            <a:ext cx="8452581" cy="5616622"/>
            <a:chOff x="1632418" y="2889392"/>
            <a:chExt cx="6942561" cy="3800787"/>
          </a:xfrm>
          <a:solidFill>
            <a:srgbClr val="D8DCE5"/>
          </a:solidFill>
        </p:grpSpPr>
        <p:sp>
          <p:nvSpPr>
            <p:cNvPr id="12" name="Прямоугольник 11">
              <a:extLst>
                <a:ext uri="{FF2B5EF4-FFF2-40B4-BE49-F238E27FC236}">
                  <a16:creationId xmlns:a16="http://schemas.microsoft.com/office/drawing/2014/main" xmlns="" id="{27A3BB45-5483-4645-83F0-3018BCEE5238}"/>
                </a:ext>
              </a:extLst>
            </p:cNvPr>
            <p:cNvSpPr/>
            <p:nvPr/>
          </p:nvSpPr>
          <p:spPr>
            <a:xfrm>
              <a:off x="1632418" y="2889392"/>
              <a:ext cx="3193779" cy="203115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dirty="0" smtClean="0">
                  <a:solidFill>
                    <a:schemeClr val="tx1"/>
                  </a:solidFill>
                  <a:latin typeface="Times New Roman" pitchFamily="18" charset="0"/>
                  <a:cs typeface="Times New Roman" pitchFamily="18" charset="0"/>
                </a:rPr>
                <a:t>Удовлетворение потребностей общества в организации доступного образования детям с ОВЗ и обеспечение координации и эффективности деятельности на уровне муниципальной системы образования. </a:t>
              </a:r>
            </a:p>
            <a:p>
              <a:pPr algn="ctr"/>
              <a:r>
                <a:rPr lang="ru-RU" sz="2000" b="1" dirty="0" smtClean="0">
                  <a:solidFill>
                    <a:schemeClr val="tx1"/>
                  </a:solidFill>
                  <a:latin typeface="Times New Roman" pitchFamily="18" charset="0"/>
                  <a:cs typeface="Times New Roman" pitchFamily="18" charset="0"/>
                </a:rPr>
                <a:t>(что хотим?)</a:t>
              </a:r>
              <a:endParaRPr lang="ru-RU" sz="2000" b="1" dirty="0">
                <a:solidFill>
                  <a:schemeClr val="tx1"/>
                </a:solidFill>
                <a:latin typeface="Times New Roman" pitchFamily="18" charset="0"/>
                <a:cs typeface="Times New Roman" pitchFamily="18" charset="0"/>
              </a:endParaRPr>
            </a:p>
          </p:txBody>
        </p:sp>
        <p:sp>
          <p:nvSpPr>
            <p:cNvPr id="13" name="Прямоугольник 12">
              <a:extLst>
                <a:ext uri="{FF2B5EF4-FFF2-40B4-BE49-F238E27FC236}">
                  <a16:creationId xmlns:a16="http://schemas.microsoft.com/office/drawing/2014/main" xmlns="" id="{D8ECA644-4DBA-4625-AFB4-A3B243873548}"/>
                </a:ext>
              </a:extLst>
            </p:cNvPr>
            <p:cNvSpPr/>
            <p:nvPr/>
          </p:nvSpPr>
          <p:spPr>
            <a:xfrm>
              <a:off x="5450052" y="2889392"/>
              <a:ext cx="3124927" cy="203115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r>
                <a:rPr lang="ru-RU" sz="2000" b="1" dirty="0" smtClean="0">
                  <a:solidFill>
                    <a:schemeClr val="tx1"/>
                  </a:solidFill>
                  <a:latin typeface="Times New Roman" pitchFamily="18" charset="0"/>
                  <a:cs typeface="Times New Roman" pitchFamily="18" charset="0"/>
                </a:rPr>
                <a:t>- </a:t>
              </a:r>
              <a:r>
                <a:rPr lang="ru-RU" dirty="0" smtClean="0">
                  <a:solidFill>
                    <a:schemeClr val="tx1"/>
                  </a:solidFill>
                  <a:latin typeface="Times New Roman" pitchFamily="18" charset="0"/>
                  <a:cs typeface="Times New Roman" pitchFamily="18" charset="0"/>
                </a:rPr>
                <a:t>слабая степень межведомственного взаимодействия, интеграции деятельности и использования ресурсов образовательных и других организаций; </a:t>
              </a:r>
            </a:p>
            <a:p>
              <a:r>
                <a:rPr lang="ru-RU" dirty="0" smtClean="0">
                  <a:solidFill>
                    <a:schemeClr val="tx1"/>
                  </a:solidFill>
                  <a:latin typeface="Times New Roman" pitchFamily="18" charset="0"/>
                  <a:cs typeface="Times New Roman" pitchFamily="18" charset="0"/>
                </a:rPr>
                <a:t>- существование разрыва между существующими практиками инклюзивного образования и потребностью со стороны общества.    </a:t>
              </a:r>
              <a:r>
                <a:rPr lang="ru-RU" sz="2000" b="1" dirty="0" smtClean="0">
                  <a:solidFill>
                    <a:schemeClr val="tx1"/>
                  </a:solidFill>
                  <a:latin typeface="Times New Roman" pitchFamily="18" charset="0"/>
                  <a:cs typeface="Times New Roman" pitchFamily="18" charset="0"/>
                </a:rPr>
                <a:t>(что мешает?)</a:t>
              </a:r>
              <a:endParaRPr lang="ru-RU" sz="2000" b="1" dirty="0">
                <a:solidFill>
                  <a:schemeClr val="tx1"/>
                </a:solidFill>
                <a:latin typeface="Times New Roman" pitchFamily="18" charset="0"/>
                <a:cs typeface="Times New Roman" pitchFamily="18" charset="0"/>
              </a:endParaRPr>
            </a:p>
          </p:txBody>
        </p:sp>
        <p:cxnSp>
          <p:nvCxnSpPr>
            <p:cNvPr id="14" name="Прямая со стрелкой 13">
              <a:extLst>
                <a:ext uri="{FF2B5EF4-FFF2-40B4-BE49-F238E27FC236}">
                  <a16:creationId xmlns:a16="http://schemas.microsoft.com/office/drawing/2014/main" xmlns="" id="{B1207349-E3D7-4839-BAE8-149E42E9A432}"/>
                </a:ext>
              </a:extLst>
            </p:cNvPr>
            <p:cNvCxnSpPr/>
            <p:nvPr/>
          </p:nvCxnSpPr>
          <p:spPr>
            <a:xfrm>
              <a:off x="4831456" y="3751453"/>
              <a:ext cx="618595" cy="0"/>
            </a:xfrm>
            <a:prstGeom prst="straightConnector1">
              <a:avLst/>
            </a:prstGeom>
            <a:grpFill/>
            <a:ln w="920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Скругленный прямоугольник 5">
              <a:extLst>
                <a:ext uri="{FF2B5EF4-FFF2-40B4-BE49-F238E27FC236}">
                  <a16:creationId xmlns:a16="http://schemas.microsoft.com/office/drawing/2014/main" xmlns="" id="{00E32809-4373-44B6-B4D1-F574CC20C476}"/>
                </a:ext>
              </a:extLst>
            </p:cNvPr>
            <p:cNvSpPr/>
            <p:nvPr/>
          </p:nvSpPr>
          <p:spPr>
            <a:xfrm>
              <a:off x="1632418" y="5451921"/>
              <a:ext cx="6942561" cy="1238258"/>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tx1"/>
                  </a:solidFill>
                  <a:latin typeface="Times New Roman" pitchFamily="18" charset="0"/>
                  <a:cs typeface="Times New Roman" pitchFamily="18" charset="0"/>
                </a:rPr>
                <a:t>Каким образом удовлетворить потребность общества в организации доступного образования и создать условия для обучения детей с ОВЗ посредством максимально полного использования потенциала муниципалитета?</a:t>
              </a:r>
              <a:endParaRPr lang="ru-RU" sz="2000" b="1" dirty="0">
                <a:solidFill>
                  <a:schemeClr val="tx1"/>
                </a:solidFill>
                <a:latin typeface="Times New Roman" pitchFamily="18" charset="0"/>
                <a:cs typeface="Times New Roman" pitchFamily="18" charset="0"/>
              </a:endParaRPr>
            </a:p>
          </p:txBody>
        </p:sp>
        <p:sp>
          <p:nvSpPr>
            <p:cNvPr id="16" name="Стрелка вниз 7">
              <a:extLst>
                <a:ext uri="{FF2B5EF4-FFF2-40B4-BE49-F238E27FC236}">
                  <a16:creationId xmlns:a16="http://schemas.microsoft.com/office/drawing/2014/main" xmlns="" id="{91AAE1DD-6133-4345-9A8D-6C90FE04F79F}"/>
                </a:ext>
              </a:extLst>
            </p:cNvPr>
            <p:cNvSpPr/>
            <p:nvPr/>
          </p:nvSpPr>
          <p:spPr>
            <a:xfrm>
              <a:off x="3979453" y="4920542"/>
              <a:ext cx="2621065" cy="531378"/>
            </a:xfrm>
            <a:prstGeom prst="down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противоречие</a:t>
              </a:r>
              <a:endParaRPr lang="ru-RU" b="1" dirty="0">
                <a:solidFill>
                  <a:schemeClr val="tx1"/>
                </a:solidFill>
              </a:endParaRPr>
            </a:p>
          </p:txBody>
        </p:sp>
      </p:grpSp>
    </p:spTree>
    <p:extLst>
      <p:ext uri="{BB962C8B-B14F-4D97-AF65-F5344CB8AC3E}">
        <p14:creationId xmlns:p14="http://schemas.microsoft.com/office/powerpoint/2010/main" val="3188569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3384" y="5733256"/>
            <a:ext cx="7886700" cy="3720247"/>
          </a:xfrm>
        </p:spPr>
        <p:txBody>
          <a:bodyPr>
            <a:normAutofit/>
          </a:bodyPr>
          <a:lstStyle/>
          <a:p>
            <a:pPr lvl="0" defTabSz="1007943">
              <a:lnSpc>
                <a:spcPct val="100000"/>
              </a:lnSpc>
              <a:spcBef>
                <a:spcPts val="0"/>
              </a:spcBef>
              <a:defRPr/>
            </a:pP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schemeClr val="tx1"/>
                </a:solidFill>
                <a:latin typeface="Times New Roman" pitchFamily="18" charset="0"/>
                <a:cs typeface="Times New Roman" pitchFamily="18" charset="0"/>
              </a:rPr>
              <a:pPr>
                <a:defRPr/>
              </a:pPr>
              <a:t>7</a:t>
            </a:fld>
            <a:endParaRPr lang="ru-RU" sz="1200" b="1" dirty="0">
              <a:solidFill>
                <a:schemeClr val="tx1"/>
              </a:solidFill>
              <a:latin typeface="Times New Roman" pitchFamily="18" charset="0"/>
              <a:cs typeface="Times New Roman" pitchFamily="18" charset="0"/>
            </a:endParaRPr>
          </a:p>
        </p:txBody>
      </p:sp>
      <p:sp>
        <p:nvSpPr>
          <p:cNvPr id="30" name="Заголовок 1"/>
          <p:cNvSpPr txBox="1">
            <a:spLocks/>
          </p:cNvSpPr>
          <p:nvPr/>
        </p:nvSpPr>
        <p:spPr>
          <a:xfrm rot="16574545">
            <a:off x="2593513" y="3254526"/>
            <a:ext cx="1308060" cy="43278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1007943" fontAlgn="auto">
              <a:lnSpc>
                <a:spcPct val="100000"/>
              </a:lnSpc>
              <a:spcBef>
                <a:spcPts val="0"/>
              </a:spcBef>
              <a:spcAft>
                <a:spcPts val="0"/>
              </a:spcAft>
              <a:defRPr/>
            </a:pPr>
            <a:endParaRPr lang="ru-RU" sz="1800" dirty="0"/>
          </a:p>
        </p:txBody>
      </p:sp>
      <p:sp>
        <p:nvSpPr>
          <p:cNvPr id="31" name="Заголовок 1"/>
          <p:cNvSpPr txBox="1">
            <a:spLocks/>
          </p:cNvSpPr>
          <p:nvPr/>
        </p:nvSpPr>
        <p:spPr>
          <a:xfrm rot="8961963">
            <a:off x="4763181" y="4625924"/>
            <a:ext cx="900100" cy="27148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1007943" fontAlgn="auto">
              <a:lnSpc>
                <a:spcPct val="100000"/>
              </a:lnSpc>
              <a:spcBef>
                <a:spcPts val="0"/>
              </a:spcBef>
              <a:spcAft>
                <a:spcPts val="0"/>
              </a:spcAft>
              <a:defRPr/>
            </a:pPr>
            <a:endParaRPr lang="ru-RU" sz="1800" dirty="0"/>
          </a:p>
        </p:txBody>
      </p:sp>
      <p:sp>
        <p:nvSpPr>
          <p:cNvPr id="32" name="Заголовок 1"/>
          <p:cNvSpPr txBox="1">
            <a:spLocks/>
          </p:cNvSpPr>
          <p:nvPr/>
        </p:nvSpPr>
        <p:spPr>
          <a:xfrm rot="12938993">
            <a:off x="3311862" y="4548255"/>
            <a:ext cx="900100" cy="27148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1007943" fontAlgn="auto">
              <a:lnSpc>
                <a:spcPct val="100000"/>
              </a:lnSpc>
              <a:spcBef>
                <a:spcPts val="0"/>
              </a:spcBef>
              <a:spcAft>
                <a:spcPts val="0"/>
              </a:spcAft>
              <a:defRPr/>
            </a:pPr>
            <a:endParaRPr lang="ru-RU" sz="1800" dirty="0"/>
          </a:p>
        </p:txBody>
      </p:sp>
      <p:sp>
        <p:nvSpPr>
          <p:cNvPr id="33" name="Заголовок 1"/>
          <p:cNvSpPr txBox="1">
            <a:spLocks/>
          </p:cNvSpPr>
          <p:nvPr/>
        </p:nvSpPr>
        <p:spPr>
          <a:xfrm>
            <a:off x="3732372" y="2508379"/>
            <a:ext cx="1422863" cy="27148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1007943" fontAlgn="auto">
              <a:lnSpc>
                <a:spcPct val="100000"/>
              </a:lnSpc>
              <a:spcBef>
                <a:spcPts val="0"/>
              </a:spcBef>
              <a:spcAft>
                <a:spcPts val="0"/>
              </a:spcAft>
              <a:defRPr/>
            </a:pPr>
            <a:endParaRPr lang="ru-RU" sz="1800" dirty="0">
              <a:solidFill>
                <a:srgbClr val="FF0000"/>
              </a:solidFill>
            </a:endParaRPr>
          </a:p>
        </p:txBody>
      </p:sp>
      <p:sp>
        <p:nvSpPr>
          <p:cNvPr id="64" name="Заголовок 1"/>
          <p:cNvSpPr txBox="1">
            <a:spLocks/>
          </p:cNvSpPr>
          <p:nvPr/>
        </p:nvSpPr>
        <p:spPr>
          <a:xfrm rot="4944079">
            <a:off x="4898912" y="3232396"/>
            <a:ext cx="1541453" cy="45761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1007943" fontAlgn="auto">
              <a:lnSpc>
                <a:spcPct val="100000"/>
              </a:lnSpc>
              <a:spcBef>
                <a:spcPts val="0"/>
              </a:spcBef>
              <a:spcAft>
                <a:spcPts val="0"/>
              </a:spcAft>
              <a:defRPr/>
            </a:pPr>
            <a:endParaRPr lang="ru-RU" sz="1800" dirty="0"/>
          </a:p>
        </p:txBody>
      </p:sp>
      <p:sp>
        <p:nvSpPr>
          <p:cNvPr id="76" name="Заголовок 1"/>
          <p:cNvSpPr txBox="1">
            <a:spLocks/>
          </p:cNvSpPr>
          <p:nvPr/>
        </p:nvSpPr>
        <p:spPr>
          <a:xfrm rot="16200000">
            <a:off x="722165" y="3371090"/>
            <a:ext cx="2927315" cy="41222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1007943" fontAlgn="auto">
              <a:lnSpc>
                <a:spcPct val="100000"/>
              </a:lnSpc>
              <a:spcBef>
                <a:spcPts val="0"/>
              </a:spcBef>
              <a:spcAft>
                <a:spcPts val="0"/>
              </a:spcAft>
              <a:defRPr/>
            </a:pPr>
            <a:endParaRPr lang="ru-RU" sz="2000" dirty="0"/>
          </a:p>
        </p:txBody>
      </p:sp>
      <p:sp>
        <p:nvSpPr>
          <p:cNvPr id="77" name="Заголовок 1"/>
          <p:cNvSpPr txBox="1">
            <a:spLocks/>
          </p:cNvSpPr>
          <p:nvPr/>
        </p:nvSpPr>
        <p:spPr>
          <a:xfrm rot="20517753">
            <a:off x="2526310" y="1428467"/>
            <a:ext cx="2020890" cy="37237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1007943" fontAlgn="auto">
              <a:lnSpc>
                <a:spcPct val="100000"/>
              </a:lnSpc>
              <a:spcBef>
                <a:spcPts val="0"/>
              </a:spcBef>
              <a:spcAft>
                <a:spcPts val="0"/>
              </a:spcAft>
              <a:defRPr/>
            </a:pPr>
            <a:endParaRPr lang="ru-RU" sz="2000" dirty="0"/>
          </a:p>
        </p:txBody>
      </p:sp>
      <p:sp>
        <p:nvSpPr>
          <p:cNvPr id="78" name="Заголовок 1"/>
          <p:cNvSpPr txBox="1">
            <a:spLocks/>
          </p:cNvSpPr>
          <p:nvPr/>
        </p:nvSpPr>
        <p:spPr>
          <a:xfrm rot="2626505">
            <a:off x="5819763" y="2093293"/>
            <a:ext cx="900100" cy="27148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1007943" fontAlgn="auto">
              <a:lnSpc>
                <a:spcPct val="100000"/>
              </a:lnSpc>
              <a:spcBef>
                <a:spcPts val="0"/>
              </a:spcBef>
              <a:spcAft>
                <a:spcPts val="0"/>
              </a:spcAft>
              <a:defRPr/>
            </a:pPr>
            <a:endParaRPr lang="ru-RU" sz="2000" dirty="0"/>
          </a:p>
        </p:txBody>
      </p:sp>
      <p:sp>
        <p:nvSpPr>
          <p:cNvPr id="79" name="Заголовок 1"/>
          <p:cNvSpPr txBox="1">
            <a:spLocks/>
          </p:cNvSpPr>
          <p:nvPr/>
        </p:nvSpPr>
        <p:spPr>
          <a:xfrm rot="7175202">
            <a:off x="5380746" y="4511671"/>
            <a:ext cx="2087308" cy="499984"/>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1007943" fontAlgn="auto">
              <a:lnSpc>
                <a:spcPct val="100000"/>
              </a:lnSpc>
              <a:spcBef>
                <a:spcPts val="0"/>
              </a:spcBef>
              <a:spcAft>
                <a:spcPts val="0"/>
              </a:spcAft>
              <a:defRPr/>
            </a:pPr>
            <a:endParaRPr lang="ru-RU" sz="2000" dirty="0"/>
          </a:p>
        </p:txBody>
      </p:sp>
      <p:sp>
        <p:nvSpPr>
          <p:cNvPr id="80" name="Заголовок 1"/>
          <p:cNvSpPr txBox="1">
            <a:spLocks/>
          </p:cNvSpPr>
          <p:nvPr/>
        </p:nvSpPr>
        <p:spPr>
          <a:xfrm rot="12331179">
            <a:off x="2383793" y="5346741"/>
            <a:ext cx="2305925" cy="39235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1007943" fontAlgn="auto">
              <a:lnSpc>
                <a:spcPct val="100000"/>
              </a:lnSpc>
              <a:spcBef>
                <a:spcPts val="0"/>
              </a:spcBef>
              <a:spcAft>
                <a:spcPts val="0"/>
              </a:spcAft>
              <a:defRPr/>
            </a:pPr>
            <a:endParaRPr lang="ru-RU" sz="2000" dirty="0"/>
          </a:p>
        </p:txBody>
      </p:sp>
      <p:graphicFrame>
        <p:nvGraphicFramePr>
          <p:cNvPr id="15" name="Таблица 14"/>
          <p:cNvGraphicFramePr>
            <a:graphicFrameLocks noGrp="1"/>
          </p:cNvGraphicFramePr>
          <p:nvPr>
            <p:extLst>
              <p:ext uri="{D42A27DB-BD31-4B8C-83A1-F6EECF244321}">
                <p14:modId xmlns:p14="http://schemas.microsoft.com/office/powerpoint/2010/main" val="1483244740"/>
              </p:ext>
            </p:extLst>
          </p:nvPr>
        </p:nvGraphicFramePr>
        <p:xfrm>
          <a:off x="323528" y="188641"/>
          <a:ext cx="8496944" cy="6338561"/>
        </p:xfrm>
        <a:graphic>
          <a:graphicData uri="http://schemas.openxmlformats.org/drawingml/2006/table">
            <a:tbl>
              <a:tblPr firstRow="1" bandRow="1"/>
              <a:tblGrid>
                <a:gridCol w="2664296">
                  <a:extLst>
                    <a:ext uri="{9D8B030D-6E8A-4147-A177-3AD203B41FA5}">
                      <a16:colId xmlns:a16="http://schemas.microsoft.com/office/drawing/2014/main" xmlns="" val="20000"/>
                    </a:ext>
                  </a:extLst>
                </a:gridCol>
                <a:gridCol w="5832648">
                  <a:extLst>
                    <a:ext uri="{9D8B030D-6E8A-4147-A177-3AD203B41FA5}">
                      <a16:colId xmlns:a16="http://schemas.microsoft.com/office/drawing/2014/main" xmlns="" val="20001"/>
                    </a:ext>
                  </a:extLst>
                </a:gridCol>
              </a:tblGrid>
              <a:tr h="792087">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r>
                        <a:rPr lang="ru-RU" sz="1800" b="1" dirty="0" smtClean="0">
                          <a:solidFill>
                            <a:schemeClr val="bg1"/>
                          </a:solidFill>
                          <a:latin typeface="Times New Roman" pitchFamily="18" charset="0"/>
                          <a:cs typeface="Times New Roman" pitchFamily="18" charset="0"/>
                        </a:rPr>
                        <a:t>Цель исследования </a:t>
                      </a:r>
                      <a:endParaRPr lang="ru-RU" sz="1800" b="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0062A7"/>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marL="0" marR="0" lvl="0" indent="0" algn="l" defTabSz="1007943" rtl="0" eaLnBrk="1" fontAlgn="auto" latinLnBrk="0" hangingPunct="1">
                        <a:lnSpc>
                          <a:spcPct val="100000"/>
                        </a:lnSpc>
                        <a:spcBef>
                          <a:spcPts val="0"/>
                        </a:spcBef>
                        <a:spcAft>
                          <a:spcPts val="0"/>
                        </a:spcAft>
                        <a:buClrTx/>
                        <a:buSzTx/>
                        <a:buFontTx/>
                        <a:buNone/>
                        <a:tabLst/>
                        <a:defRPr/>
                      </a:pPr>
                      <a:r>
                        <a:rPr lang="ru-RU" sz="1800" b="0" dirty="0" smtClean="0">
                          <a:solidFill>
                            <a:schemeClr val="accent5"/>
                          </a:solidFill>
                          <a:latin typeface="Times New Roman" pitchFamily="18" charset="0"/>
                          <a:cs typeface="Times New Roman" pitchFamily="18" charset="0"/>
                        </a:rPr>
                        <a:t>Разработать модель инклюзивного образования в муниципальной образовательной системе.</a:t>
                      </a:r>
                    </a:p>
                  </a:txBody>
                  <a:tcPr>
                    <a:lnL w="12700" cap="flat" cmpd="sng" algn="ctr">
                      <a:solidFill>
                        <a:srgbClr val="0062A7"/>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r h="504056">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800" b="1" dirty="0" smtClean="0">
                          <a:solidFill>
                            <a:schemeClr val="bg1"/>
                          </a:solidFill>
                          <a:latin typeface="Times New Roman" pitchFamily="18" charset="0"/>
                          <a:cs typeface="Times New Roman" pitchFamily="18" charset="0"/>
                        </a:rPr>
                        <a:t>Объект исследования </a:t>
                      </a:r>
                      <a:endParaRPr lang="ru-RU" sz="1800" b="0" dirty="0" smtClean="0">
                        <a:solidFill>
                          <a:schemeClr val="bg1"/>
                        </a:solidFill>
                        <a:latin typeface="Times New Roman" pitchFamily="18" charset="0"/>
                        <a:cs typeface="Times New Roman" pitchFamily="18" charset="0"/>
                      </a:endParaRPr>
                    </a:p>
                    <a:p>
                      <a:endParaRPr lang="ru-RU" sz="1800" b="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0062A7"/>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lang="ru-RU" sz="1800" b="0" dirty="0" smtClean="0">
                          <a:solidFill>
                            <a:schemeClr val="tx1"/>
                          </a:solidFill>
                          <a:latin typeface="Times New Roman" pitchFamily="18" charset="0"/>
                          <a:cs typeface="Times New Roman" pitchFamily="18" charset="0"/>
                        </a:rPr>
                        <a:t>Система инклюзивного образования</a:t>
                      </a:r>
                    </a:p>
                  </a:txBody>
                  <a:tcPr>
                    <a:lnL w="12700" cap="flat" cmpd="sng" algn="ctr">
                      <a:solidFill>
                        <a:srgbClr val="0062A7"/>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34044">
                <a:tc>
                  <a:txBody>
                    <a:bodyPr/>
                    <a:lstStyle/>
                    <a:p>
                      <a:r>
                        <a:rPr lang="ru-RU" sz="1800" b="1" dirty="0" smtClean="0">
                          <a:solidFill>
                            <a:schemeClr val="bg1"/>
                          </a:solidFill>
                          <a:latin typeface="Times New Roman" pitchFamily="18" charset="0"/>
                          <a:cs typeface="Times New Roman" pitchFamily="18" charset="0"/>
                        </a:rPr>
                        <a:t>Предмет исследования </a:t>
                      </a:r>
                      <a:endParaRPr lang="ru-RU" sz="1800" b="0" dirty="0">
                        <a:solidFill>
                          <a:schemeClr val="bg1"/>
                        </a:solidFill>
                        <a:latin typeface="Times New Roman" pitchFamily="18" charset="0"/>
                        <a:cs typeface="Times New Roman" pitchFamily="18" charset="0"/>
                      </a:endParaRPr>
                    </a:p>
                  </a:txBody>
                  <a:tcPr anchor="ctr">
                    <a:lnL w="12700" cap="flat" cmpd="sng" algn="ctr">
                      <a:solidFill>
                        <a:srgbClr val="921A1D"/>
                      </a:solidFill>
                      <a:prstDash val="solid"/>
                      <a:round/>
                      <a:headEnd type="none" w="med" len="med"/>
                      <a:tailEnd type="none" w="med" len="med"/>
                    </a:lnL>
                    <a:lnR w="12700" cap="flat" cmpd="sng" algn="ctr">
                      <a:solidFill>
                        <a:srgbClr val="0062A7"/>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lvl1pPr marL="0" algn="l" defTabSz="685800" rtl="0" eaLnBrk="1" latinLnBrk="0" hangingPunct="1">
                        <a:defRPr sz="1350" kern="1200">
                          <a:solidFill>
                            <a:schemeClr val="dk1"/>
                          </a:solidFill>
                          <a:latin typeface="Calibri Light"/>
                        </a:defRPr>
                      </a:lvl1pPr>
                      <a:lvl2pPr marL="342900" algn="l" defTabSz="685800" rtl="0" eaLnBrk="1" latinLnBrk="0" hangingPunct="1">
                        <a:defRPr sz="1350" kern="1200">
                          <a:solidFill>
                            <a:schemeClr val="dk1"/>
                          </a:solidFill>
                          <a:latin typeface="Calibri Light"/>
                        </a:defRPr>
                      </a:lvl2pPr>
                      <a:lvl3pPr marL="685800" algn="l" defTabSz="685800" rtl="0" eaLnBrk="1" latinLnBrk="0" hangingPunct="1">
                        <a:defRPr sz="1350" kern="1200">
                          <a:solidFill>
                            <a:schemeClr val="dk1"/>
                          </a:solidFill>
                          <a:latin typeface="Calibri Light"/>
                        </a:defRPr>
                      </a:lvl3pPr>
                      <a:lvl4pPr marL="1028700" algn="l" defTabSz="685800" rtl="0" eaLnBrk="1" latinLnBrk="0" hangingPunct="1">
                        <a:defRPr sz="1350" kern="1200">
                          <a:solidFill>
                            <a:schemeClr val="dk1"/>
                          </a:solidFill>
                          <a:latin typeface="Calibri Light"/>
                        </a:defRPr>
                      </a:lvl4pPr>
                      <a:lvl5pPr marL="1371600" algn="l" defTabSz="685800" rtl="0" eaLnBrk="1" latinLnBrk="0" hangingPunct="1">
                        <a:defRPr sz="1350" kern="1200">
                          <a:solidFill>
                            <a:schemeClr val="dk1"/>
                          </a:solidFill>
                          <a:latin typeface="Calibri Light"/>
                        </a:defRPr>
                      </a:lvl5pPr>
                      <a:lvl6pPr marL="1714500" algn="l" defTabSz="685800" rtl="0" eaLnBrk="1" latinLnBrk="0" hangingPunct="1">
                        <a:defRPr sz="1350" kern="1200">
                          <a:solidFill>
                            <a:schemeClr val="dk1"/>
                          </a:solidFill>
                          <a:latin typeface="Calibri Light"/>
                        </a:defRPr>
                      </a:lvl6pPr>
                      <a:lvl7pPr marL="2057400" algn="l" defTabSz="685800" rtl="0" eaLnBrk="1" latinLnBrk="0" hangingPunct="1">
                        <a:defRPr sz="1350" kern="1200">
                          <a:solidFill>
                            <a:schemeClr val="dk1"/>
                          </a:solidFill>
                          <a:latin typeface="Calibri Light"/>
                        </a:defRPr>
                      </a:lvl7pPr>
                      <a:lvl8pPr marL="2400300" algn="l" defTabSz="685800" rtl="0" eaLnBrk="1" latinLnBrk="0" hangingPunct="1">
                        <a:defRPr sz="1350" kern="1200">
                          <a:solidFill>
                            <a:schemeClr val="dk1"/>
                          </a:solidFill>
                          <a:latin typeface="Calibri Light"/>
                        </a:defRPr>
                      </a:lvl8pPr>
                      <a:lvl9pPr marL="2743200" algn="l" defTabSz="685800" rtl="0" eaLnBrk="1" latinLnBrk="0" hangingPunct="1">
                        <a:defRPr sz="1350" kern="1200">
                          <a:solidFill>
                            <a:schemeClr val="dk1"/>
                          </a:solidFill>
                          <a:latin typeface="Calibri Light"/>
                        </a:defRPr>
                      </a:lvl9pPr>
                    </a:lstStyle>
                    <a:p>
                      <a:pPr marL="0" marR="0" lvl="0" indent="0" algn="l" defTabSz="1007943" rtl="0" eaLnBrk="1" fontAlgn="auto" latinLnBrk="0" hangingPunct="1">
                        <a:lnSpc>
                          <a:spcPct val="100000"/>
                        </a:lnSpc>
                        <a:spcBef>
                          <a:spcPts val="0"/>
                        </a:spcBef>
                        <a:spcAft>
                          <a:spcPts val="0"/>
                        </a:spcAft>
                        <a:buClrTx/>
                        <a:buSzTx/>
                        <a:buFontTx/>
                        <a:buNone/>
                        <a:tabLst/>
                        <a:defRPr/>
                      </a:pPr>
                      <a:r>
                        <a:rPr lang="ru-RU" sz="1800" b="0" dirty="0" smtClean="0">
                          <a:solidFill>
                            <a:schemeClr val="accent5"/>
                          </a:solidFill>
                          <a:latin typeface="Times New Roman" pitchFamily="18" charset="0"/>
                          <a:cs typeface="Times New Roman" pitchFamily="18" charset="0"/>
                        </a:rPr>
                        <a:t>Модель инклюзивного образования в муниципальной образовательной системе.</a:t>
                      </a:r>
                      <a:endParaRPr kumimoji="0" lang="ru-RU" sz="1800" b="0" i="0" u="none" strike="noStrike" kern="1200" cap="none" spc="0" normalizeH="0" baseline="0" noProof="0" dirty="0">
                        <a:ln>
                          <a:noFill/>
                        </a:ln>
                        <a:solidFill>
                          <a:schemeClr val="accent5"/>
                        </a:solidFill>
                        <a:effectLst/>
                        <a:uLnTx/>
                        <a:uFillTx/>
                        <a:latin typeface="+mj-lt"/>
                        <a:ea typeface="+mn-ea"/>
                        <a:cs typeface="Times New Roman" pitchFamily="18" charset="0"/>
                      </a:endParaRPr>
                    </a:p>
                  </a:txBody>
                  <a:tcPr anchor="ctr">
                    <a:lnL w="12700" cap="flat" cmpd="sng" algn="ctr">
                      <a:solidFill>
                        <a:srgbClr val="0062A7"/>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72350">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r>
                        <a:rPr lang="ru-RU" sz="1800" b="1" dirty="0" smtClean="0">
                          <a:solidFill>
                            <a:schemeClr val="bg1"/>
                          </a:solidFill>
                          <a:latin typeface="Times New Roman" pitchFamily="18" charset="0"/>
                          <a:cs typeface="Times New Roman" pitchFamily="18" charset="0"/>
                        </a:rPr>
                        <a:t>Гипотеза исследования </a:t>
                      </a:r>
                      <a:endParaRPr lang="ru-RU" sz="1600" dirty="0">
                        <a:solidFill>
                          <a:schemeClr val="bg1"/>
                        </a:solidFill>
                      </a:endParaRPr>
                    </a:p>
                  </a:txBody>
                  <a:tcPr anchor="ctr">
                    <a:lnL w="12700" cap="flat" cmpd="sng" algn="ctr">
                      <a:solidFill>
                        <a:srgbClr val="921A1D"/>
                      </a:solidFill>
                      <a:prstDash val="solid"/>
                      <a:round/>
                      <a:headEnd type="none" w="med" len="med"/>
                      <a:tailEnd type="none" w="med" len="med"/>
                    </a:lnL>
                    <a:lnR w="12700" cap="flat" cmpd="sng" algn="ctr">
                      <a:solidFill>
                        <a:srgbClr val="0062A7"/>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lvl1pPr marL="0" algn="l" defTabSz="685800" rtl="0" eaLnBrk="1" latinLnBrk="0" hangingPunct="1">
                        <a:defRPr sz="1350" b="1" kern="1200">
                          <a:solidFill>
                            <a:schemeClr val="lt1"/>
                          </a:solidFill>
                          <a:latin typeface="Calibri Light"/>
                        </a:defRPr>
                      </a:lvl1pPr>
                      <a:lvl2pPr marL="342900" algn="l" defTabSz="685800" rtl="0" eaLnBrk="1" latinLnBrk="0" hangingPunct="1">
                        <a:defRPr sz="1350" b="1" kern="1200">
                          <a:solidFill>
                            <a:schemeClr val="lt1"/>
                          </a:solidFill>
                          <a:latin typeface="Calibri Light"/>
                        </a:defRPr>
                      </a:lvl2pPr>
                      <a:lvl3pPr marL="685800" algn="l" defTabSz="685800" rtl="0" eaLnBrk="1" latinLnBrk="0" hangingPunct="1">
                        <a:defRPr sz="1350" b="1" kern="1200">
                          <a:solidFill>
                            <a:schemeClr val="lt1"/>
                          </a:solidFill>
                          <a:latin typeface="Calibri Light"/>
                        </a:defRPr>
                      </a:lvl3pPr>
                      <a:lvl4pPr marL="1028700" algn="l" defTabSz="685800" rtl="0" eaLnBrk="1" latinLnBrk="0" hangingPunct="1">
                        <a:defRPr sz="1350" b="1" kern="1200">
                          <a:solidFill>
                            <a:schemeClr val="lt1"/>
                          </a:solidFill>
                          <a:latin typeface="Calibri Light"/>
                        </a:defRPr>
                      </a:lvl4pPr>
                      <a:lvl5pPr marL="1371600" algn="l" defTabSz="685800" rtl="0" eaLnBrk="1" latinLnBrk="0" hangingPunct="1">
                        <a:defRPr sz="1350" b="1" kern="1200">
                          <a:solidFill>
                            <a:schemeClr val="lt1"/>
                          </a:solidFill>
                          <a:latin typeface="Calibri Light"/>
                        </a:defRPr>
                      </a:lvl5pPr>
                      <a:lvl6pPr marL="1714500" algn="l" defTabSz="685800" rtl="0" eaLnBrk="1" latinLnBrk="0" hangingPunct="1">
                        <a:defRPr sz="1350" b="1" kern="1200">
                          <a:solidFill>
                            <a:schemeClr val="lt1"/>
                          </a:solidFill>
                          <a:latin typeface="Calibri Light"/>
                        </a:defRPr>
                      </a:lvl6pPr>
                      <a:lvl7pPr marL="2057400" algn="l" defTabSz="685800" rtl="0" eaLnBrk="1" latinLnBrk="0" hangingPunct="1">
                        <a:defRPr sz="1350" b="1" kern="1200">
                          <a:solidFill>
                            <a:schemeClr val="lt1"/>
                          </a:solidFill>
                          <a:latin typeface="Calibri Light"/>
                        </a:defRPr>
                      </a:lvl7pPr>
                      <a:lvl8pPr marL="2400300" algn="l" defTabSz="685800" rtl="0" eaLnBrk="1" latinLnBrk="0" hangingPunct="1">
                        <a:defRPr sz="1350" b="1" kern="1200">
                          <a:solidFill>
                            <a:schemeClr val="lt1"/>
                          </a:solidFill>
                          <a:latin typeface="Calibri Light"/>
                        </a:defRPr>
                      </a:lvl8pPr>
                      <a:lvl9pPr marL="2743200" algn="l" defTabSz="685800" rtl="0" eaLnBrk="1" latinLnBrk="0" hangingPunct="1">
                        <a:defRPr sz="1350" b="1" kern="1200">
                          <a:solidFill>
                            <a:schemeClr val="lt1"/>
                          </a:solidFill>
                          <a:latin typeface="Calibri Light"/>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ru-RU" sz="1800" b="0" dirty="0" smtClean="0">
                        <a:solidFill>
                          <a:schemeClr val="accent5"/>
                        </a:solidFill>
                        <a:latin typeface="Times New Roman" pitchFamily="18" charset="0"/>
                        <a:cs typeface="Times New Roman"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ru-RU" sz="1800" b="0" dirty="0" smtClean="0">
                        <a:solidFill>
                          <a:schemeClr val="accent5"/>
                        </a:solidFill>
                        <a:latin typeface="Times New Roman" pitchFamily="18" charset="0"/>
                        <a:cs typeface="Times New Roman"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ru-RU" sz="1800" b="0" dirty="0" smtClean="0">
                          <a:solidFill>
                            <a:schemeClr val="tx1"/>
                          </a:solidFill>
                          <a:latin typeface="Times New Roman" pitchFamily="18" charset="0"/>
                          <a:cs typeface="Times New Roman" pitchFamily="18" charset="0"/>
                        </a:rPr>
                        <a:t>Формирование инклюзивного образования в муниципальной образовательной системе будет эффективно, если: </a:t>
                      </a:r>
                      <a:br>
                        <a:rPr lang="ru-RU" sz="1800" b="0" dirty="0" smtClean="0">
                          <a:solidFill>
                            <a:schemeClr val="tx1"/>
                          </a:solidFill>
                          <a:latin typeface="Times New Roman" pitchFamily="18" charset="0"/>
                          <a:cs typeface="Times New Roman" pitchFamily="18" charset="0"/>
                        </a:rPr>
                      </a:br>
                      <a:r>
                        <a:rPr lang="ru-RU" sz="1800" b="0" dirty="0" smtClean="0">
                          <a:solidFill>
                            <a:schemeClr val="tx1"/>
                          </a:solidFill>
                          <a:latin typeface="Times New Roman" pitchFamily="18" charset="0"/>
                          <a:cs typeface="Times New Roman" pitchFamily="18" charset="0"/>
                        </a:rPr>
                        <a:t>- обоснованы в результате анализа теоретические основания разработки модели; </a:t>
                      </a:r>
                      <a:br>
                        <a:rPr lang="ru-RU" sz="1800" b="0" dirty="0" smtClean="0">
                          <a:solidFill>
                            <a:schemeClr val="tx1"/>
                          </a:solidFill>
                          <a:latin typeface="Times New Roman" pitchFamily="18" charset="0"/>
                          <a:cs typeface="Times New Roman" pitchFamily="18" charset="0"/>
                        </a:rPr>
                      </a:br>
                      <a:r>
                        <a:rPr lang="ru-RU" sz="1800" b="0" dirty="0" smtClean="0">
                          <a:solidFill>
                            <a:schemeClr val="tx1"/>
                          </a:solidFill>
                          <a:latin typeface="Times New Roman" pitchFamily="18" charset="0"/>
                          <a:cs typeface="Times New Roman" pitchFamily="18" charset="0"/>
                        </a:rPr>
                        <a:t>- установлены критерии и показатели моделирования; </a:t>
                      </a:r>
                      <a:br>
                        <a:rPr lang="ru-RU" sz="1800" b="0" dirty="0" smtClean="0">
                          <a:solidFill>
                            <a:schemeClr val="tx1"/>
                          </a:solidFill>
                          <a:latin typeface="Times New Roman" pitchFamily="18" charset="0"/>
                          <a:cs typeface="Times New Roman" pitchFamily="18" charset="0"/>
                        </a:rPr>
                      </a:br>
                      <a:r>
                        <a:rPr lang="ru-RU" sz="1800" b="0" dirty="0" smtClean="0">
                          <a:solidFill>
                            <a:schemeClr val="tx1"/>
                          </a:solidFill>
                          <a:latin typeface="Times New Roman" pitchFamily="18" charset="0"/>
                          <a:cs typeface="Times New Roman" pitchFamily="18" charset="0"/>
                        </a:rPr>
                        <a:t>- существуют компоненты управленческий, организационно-содержательный и результативный;</a:t>
                      </a:r>
                      <a:br>
                        <a:rPr lang="ru-RU" sz="1800" b="0" dirty="0" smtClean="0">
                          <a:solidFill>
                            <a:schemeClr val="tx1"/>
                          </a:solidFill>
                          <a:latin typeface="Times New Roman" pitchFamily="18" charset="0"/>
                          <a:cs typeface="Times New Roman" pitchFamily="18" charset="0"/>
                        </a:rPr>
                      </a:br>
                      <a:r>
                        <a:rPr lang="ru-RU" sz="1800" b="0" dirty="0" smtClean="0">
                          <a:solidFill>
                            <a:schemeClr val="tx1"/>
                          </a:solidFill>
                          <a:latin typeface="Times New Roman" pitchFamily="18" charset="0"/>
                          <a:cs typeface="Times New Roman" pitchFamily="18" charset="0"/>
                        </a:rPr>
                        <a:t>- выявлены условия функционирования модели.</a:t>
                      </a:r>
                      <a:endParaRPr lang="ru-RU" sz="1800" b="0" dirty="0">
                        <a:solidFill>
                          <a:schemeClr val="tx1"/>
                        </a:solidFill>
                      </a:endParaRPr>
                    </a:p>
                  </a:txBody>
                  <a:tcPr>
                    <a:lnL w="12700" cap="flat" cmpd="sng" algn="ctr">
                      <a:solidFill>
                        <a:srgbClr val="0062A7"/>
                      </a:solidFill>
                      <a:prstDash val="solid"/>
                      <a:round/>
                      <a:headEnd type="none" w="med" len="med"/>
                      <a:tailEnd type="none" w="med" len="med"/>
                    </a:lnL>
                    <a:lnR w="12700" cap="flat" cmpd="sng" algn="ctr">
                      <a:solidFill>
                        <a:srgbClr val="921A1D"/>
                      </a:solidFill>
                      <a:prstDash val="solid"/>
                      <a:round/>
                      <a:headEnd type="none" w="med" len="med"/>
                      <a:tailEnd type="none" w="med" len="med"/>
                    </a:lnR>
                    <a:lnT w="12700" cap="flat" cmpd="sng" algn="ctr">
                      <a:solidFill>
                        <a:srgbClr val="921A1D"/>
                      </a:solidFill>
                      <a:prstDash val="solid"/>
                      <a:round/>
                      <a:headEnd type="none" w="med" len="med"/>
                      <a:tailEnd type="none" w="med" len="med"/>
                    </a:lnT>
                    <a:lnB w="12700" cap="flat" cmpd="sng" algn="ctr">
                      <a:solidFill>
                        <a:srgbClr val="921A1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126157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pPr>
              <a:defRPr/>
            </a:pPr>
            <a:fld id="{C98F7AD3-20E0-496A-8423-099088011E5B}" type="slidenum">
              <a:rPr lang="ru-RU" smtClean="0"/>
              <a:pPr>
                <a:defRPr/>
              </a:pPr>
              <a:t>8</a:t>
            </a:fld>
            <a:endParaRPr lang="ru-RU"/>
          </a:p>
        </p:txBody>
      </p:sp>
      <p:pic>
        <p:nvPicPr>
          <p:cNvPr id="6" name="Picture 2" descr="C:\Users\sidorenko\Desktop\Кафедра\Дивногорск\1 модели.jpg"/>
          <p:cNvPicPr>
            <a:picLocks noGrp="1" noChangeAspect="1" noChangeArrowheads="1"/>
          </p:cNvPicPr>
          <p:nvPr>
            <p:ph idx="1"/>
          </p:nvPr>
        </p:nvPicPr>
        <p:blipFill>
          <a:blip r:embed="rId3" cstate="print"/>
          <a:srcRect/>
          <a:stretch>
            <a:fillRect/>
          </a:stretch>
        </p:blipFill>
        <p:spPr bwMode="auto">
          <a:xfrm>
            <a:off x="251520" y="260648"/>
            <a:ext cx="8697887" cy="6120680"/>
          </a:xfrm>
          <a:prstGeom prst="rect">
            <a:avLst/>
          </a:prstGeom>
          <a:noFill/>
        </p:spPr>
      </p:pic>
    </p:spTree>
    <p:extLst>
      <p:ext uri="{BB962C8B-B14F-4D97-AF65-F5344CB8AC3E}">
        <p14:creationId xmlns:p14="http://schemas.microsoft.com/office/powerpoint/2010/main" val="4074243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pPr>
              <a:defRPr/>
            </a:pPr>
            <a:fld id="{C98F7AD3-20E0-496A-8423-099088011E5B}" type="slidenum">
              <a:rPr lang="ru-RU" sz="1200" b="1" smtClean="0">
                <a:solidFill>
                  <a:schemeClr val="tx1"/>
                </a:solidFill>
                <a:latin typeface="Times New Roman" pitchFamily="18" charset="0"/>
                <a:cs typeface="Times New Roman" pitchFamily="18" charset="0"/>
              </a:rPr>
              <a:pPr>
                <a:defRPr/>
              </a:pPr>
              <a:t>9</a:t>
            </a:fld>
            <a:endParaRPr lang="ru-RU" sz="1200" b="1" dirty="0">
              <a:solidFill>
                <a:schemeClr val="tx1"/>
              </a:solidFill>
              <a:latin typeface="Times New Roman" pitchFamily="18" charset="0"/>
              <a:cs typeface="Times New Roman" pitchFamily="18" charset="0"/>
            </a:endParaRPr>
          </a:p>
        </p:txBody>
      </p:sp>
      <p:pic>
        <p:nvPicPr>
          <p:cNvPr id="1026" name="Picture 2" descr="C:\Users\sidorenko\Desktop\Кафедра\Дивногорск\2 часть модели.jpg"/>
          <p:cNvPicPr>
            <a:picLocks noChangeAspect="1" noChangeArrowheads="1"/>
          </p:cNvPicPr>
          <p:nvPr/>
        </p:nvPicPr>
        <p:blipFill>
          <a:blip r:embed="rId3" cstate="print"/>
          <a:srcRect/>
          <a:stretch>
            <a:fillRect/>
          </a:stretch>
        </p:blipFill>
        <p:spPr bwMode="auto">
          <a:xfrm>
            <a:off x="539552" y="390525"/>
            <a:ext cx="8280920" cy="6076950"/>
          </a:xfrm>
          <a:prstGeom prst="rect">
            <a:avLst/>
          </a:prstGeom>
          <a:noFill/>
        </p:spPr>
      </p:pic>
    </p:spTree>
    <p:extLst>
      <p:ext uri="{BB962C8B-B14F-4D97-AF65-F5344CB8AC3E}">
        <p14:creationId xmlns:p14="http://schemas.microsoft.com/office/powerpoint/2010/main" val="1298866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solidFill>
          <a:schemeClr val="accent1">
            <a:alpha val="17000"/>
          </a:schemeClr>
        </a:solidFill>
        <a:ln>
          <a:solidFill>
            <a:schemeClr val="tx1"/>
          </a:solidFill>
        </a:ln>
      </a:spPr>
      <a:bodyPr wrap="square" lIns="0" rIns="0" rtlCol="0" anchor="ctr">
        <a:normAutofit/>
      </a:bodyPr>
      <a:lstStyle>
        <a:defPPr algn="ctr">
          <a:defRPr sz="2000" dirty="0">
            <a:solidFill>
              <a:prstClr val="black"/>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1_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2_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3_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9824</TotalTime>
  <Words>1221</Words>
  <Application>Microsoft Office PowerPoint</Application>
  <PresentationFormat>Экран (4:3)</PresentationFormat>
  <Paragraphs>174</Paragraphs>
  <Slides>19</Slides>
  <Notes>19</Notes>
  <HiddenSlides>0</HiddenSlides>
  <MMClips>0</MMClips>
  <ScaleCrop>false</ScaleCrop>
  <HeadingPairs>
    <vt:vector size="4" baseType="variant">
      <vt:variant>
        <vt:lpstr>Тема</vt:lpstr>
      </vt:variant>
      <vt:variant>
        <vt:i4>4</vt:i4>
      </vt:variant>
      <vt:variant>
        <vt:lpstr>Заголовки слайдов</vt:lpstr>
      </vt:variant>
      <vt:variant>
        <vt:i4>19</vt:i4>
      </vt:variant>
    </vt:vector>
  </HeadingPairs>
  <TitlesOfParts>
    <vt:vector size="23" baseType="lpstr">
      <vt:lpstr>HDOfficeLightV0</vt:lpstr>
      <vt:lpstr>1_HDOfficeLightV0</vt:lpstr>
      <vt:lpstr>2_HDOfficeLightV0</vt:lpstr>
      <vt:lpstr>3_HDOfficeLightV0</vt:lpstr>
      <vt:lpstr>«Модель инклюзивного образования в условиях  муниципальной системы образования  г. Дивногорска»    Выполнил: Кабацура Г.В. Научный руководитель: к.п.н., доцент,  зав.кафедрой Сидоренко О.А.    г. Красноярск, 2018 год</vt:lpstr>
      <vt:lpstr>Презентация PowerPoint</vt:lpstr>
      <vt:lpstr>Презентация PowerPoint</vt:lpstr>
      <vt:lpstr>Презентация PowerPoint</vt:lpstr>
      <vt:lpstr>Данные по детям с ОВЗ (муниципалитет)</vt:lpstr>
      <vt:lpstr>Презентация PowerPoint</vt:lpstr>
      <vt:lpstr> </vt:lpstr>
      <vt:lpstr>Презентация PowerPoint</vt:lpstr>
      <vt:lpstr>Презентация PowerPoint</vt:lpstr>
      <vt:lpstr>Презентация PowerPoint</vt:lpstr>
      <vt:lpstr>Условие 1. Мониторинг состояния элементов муниципальной образовательной системы</vt:lpstr>
      <vt:lpstr>Условие 2. Ресурсное обеспечение и материально-техническое сопровождение инклюзивных процессов</vt:lpstr>
      <vt:lpstr>Условие 3. Медико-психолого-педагогическое сопровождение</vt:lpstr>
      <vt:lpstr>Условие 4. Организация функциональной системы межведомственного взаимодействия</vt:lpstr>
      <vt:lpstr>Условие 5. Формирование инклюзивной компетентности</vt:lpstr>
      <vt:lpstr>Условие 6. Организация информационного обеспечения процесса выявления и поддержки детей с ОВЗ</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Менеджмент в социальной сфере. Социальное проектирование.</dc:title>
  <dc:creator>Наталья</dc:creator>
  <cp:lastModifiedBy>Кабацура</cp:lastModifiedBy>
  <cp:revision>1112</cp:revision>
  <cp:lastPrinted>2018-11-06T03:52:41Z</cp:lastPrinted>
  <dcterms:created xsi:type="dcterms:W3CDTF">2012-01-11T08:01:34Z</dcterms:created>
  <dcterms:modified xsi:type="dcterms:W3CDTF">2018-11-30T01:50:07Z</dcterms:modified>
</cp:coreProperties>
</file>